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Lst>
  <p:notesMasterIdLst>
    <p:notesMasterId r:id="rId51"/>
  </p:notesMasterIdLst>
  <p:sldIdLst>
    <p:sldId id="256" r:id="rId2"/>
    <p:sldId id="257" r:id="rId3"/>
    <p:sldId id="345" r:id="rId4"/>
    <p:sldId id="308" r:id="rId5"/>
    <p:sldId id="313" r:id="rId6"/>
    <p:sldId id="314" r:id="rId7"/>
    <p:sldId id="315" r:id="rId8"/>
    <p:sldId id="274" r:id="rId9"/>
    <p:sldId id="316" r:id="rId10"/>
    <p:sldId id="269" r:id="rId11"/>
    <p:sldId id="270" r:id="rId12"/>
    <p:sldId id="271" r:id="rId13"/>
    <p:sldId id="273" r:id="rId14"/>
    <p:sldId id="276" r:id="rId15"/>
    <p:sldId id="340" r:id="rId16"/>
    <p:sldId id="334" r:id="rId17"/>
    <p:sldId id="335" r:id="rId18"/>
    <p:sldId id="280" r:id="rId19"/>
    <p:sldId id="281" r:id="rId20"/>
    <p:sldId id="282" r:id="rId21"/>
    <p:sldId id="333" r:id="rId22"/>
    <p:sldId id="328" r:id="rId23"/>
    <p:sldId id="283" r:id="rId24"/>
    <p:sldId id="284" r:id="rId25"/>
    <p:sldId id="285" r:id="rId26"/>
    <p:sldId id="286" r:id="rId27"/>
    <p:sldId id="329" r:id="rId28"/>
    <p:sldId id="287" r:id="rId29"/>
    <p:sldId id="288" r:id="rId30"/>
    <p:sldId id="290" r:id="rId31"/>
    <p:sldId id="291" r:id="rId32"/>
    <p:sldId id="292" r:id="rId33"/>
    <p:sldId id="293" r:id="rId34"/>
    <p:sldId id="336" r:id="rId35"/>
    <p:sldId id="294" r:id="rId36"/>
    <p:sldId id="296" r:id="rId37"/>
    <p:sldId id="297" r:id="rId38"/>
    <p:sldId id="298" r:id="rId39"/>
    <p:sldId id="299" r:id="rId40"/>
    <p:sldId id="338" r:id="rId41"/>
    <p:sldId id="300" r:id="rId42"/>
    <p:sldId id="312" r:id="rId43"/>
    <p:sldId id="337" r:id="rId44"/>
    <p:sldId id="339" r:id="rId45"/>
    <p:sldId id="301" r:id="rId46"/>
    <p:sldId id="302" r:id="rId47"/>
    <p:sldId id="303" r:id="rId48"/>
    <p:sldId id="304" r:id="rId49"/>
    <p:sldId id="305"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00FF"/>
    <a:srgbClr val="CC9900"/>
    <a:srgbClr val="FF9900"/>
    <a:srgbClr val="FF66CC"/>
    <a:srgbClr val="33CC33"/>
    <a:srgbClr val="00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144" autoAdjust="0"/>
  </p:normalViewPr>
  <p:slideViewPr>
    <p:cSldViewPr snapToGrid="0">
      <p:cViewPr varScale="1">
        <p:scale>
          <a:sx n="103" d="100"/>
          <a:sy n="103" d="100"/>
        </p:scale>
        <p:origin x="912" y="11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B57F1-8299-45B6-81CB-97C3A1419C50}" type="datetimeFigureOut">
              <a:rPr kumimoji="1" lang="ja-JP" altLang="en-US" smtClean="0"/>
              <a:t>2022/3/11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F511B-94F8-416D-AE7C-3796028E7FA4}" type="slidenum">
              <a:rPr kumimoji="1" lang="ja-JP" altLang="en-US" smtClean="0"/>
              <a:t>‹#›</a:t>
            </a:fld>
            <a:endParaRPr kumimoji="1" lang="ja-JP" altLang="en-US"/>
          </a:p>
        </p:txBody>
      </p:sp>
    </p:spTree>
    <p:extLst>
      <p:ext uri="{BB962C8B-B14F-4D97-AF65-F5344CB8AC3E}">
        <p14:creationId xmlns:p14="http://schemas.microsoft.com/office/powerpoint/2010/main" val="2049819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49F511B-94F8-416D-AE7C-3796028E7FA4}" type="slidenum">
              <a:rPr kumimoji="1" lang="ja-JP" altLang="en-US" smtClean="0"/>
              <a:t>14</a:t>
            </a:fld>
            <a:endParaRPr kumimoji="1" lang="ja-JP" altLang="en-US"/>
          </a:p>
        </p:txBody>
      </p:sp>
    </p:spTree>
    <p:extLst>
      <p:ext uri="{BB962C8B-B14F-4D97-AF65-F5344CB8AC3E}">
        <p14:creationId xmlns:p14="http://schemas.microsoft.com/office/powerpoint/2010/main" val="330000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49F511B-94F8-416D-AE7C-3796028E7FA4}" type="slidenum">
              <a:rPr kumimoji="1" lang="ja-JP" altLang="en-US" smtClean="0"/>
              <a:t>15</a:t>
            </a:fld>
            <a:endParaRPr kumimoji="1" lang="ja-JP" altLang="en-US"/>
          </a:p>
        </p:txBody>
      </p:sp>
    </p:spTree>
    <p:extLst>
      <p:ext uri="{BB962C8B-B14F-4D97-AF65-F5344CB8AC3E}">
        <p14:creationId xmlns:p14="http://schemas.microsoft.com/office/powerpoint/2010/main" val="3183478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EE25312E-C595-4FB6-9CB9-CCE72A4C9A1D}" type="datetime1">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90029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9EC3258-D909-4D30-80A0-FB5A1EF29205}" type="datetime1">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2251605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F4F31684-F928-41EB-BE95-F6C1E3B97150}" type="datetime1">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5456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FE04847-9C93-4078-9715-D4C47E861237}" type="datetime1">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03450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ACECCBB-AA74-483D-A078-C7E6EF61E47F}" type="datetime1">
              <a:rPr kumimoji="1" lang="ja-JP" altLang="en-US" smtClean="0"/>
              <a:t>2022/3/11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184498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F6808F4-94D2-4B86-97E9-3EB06C3C90CC}" type="datetime1">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49556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Date Placeholder 6"/>
          <p:cNvSpPr>
            <a:spLocks noGrp="1"/>
          </p:cNvSpPr>
          <p:nvPr>
            <p:ph type="dt" sz="half" idx="10"/>
          </p:nvPr>
        </p:nvSpPr>
        <p:spPr/>
        <p:txBody>
          <a:bodyPr/>
          <a:lstStyle/>
          <a:p>
            <a:fld id="{513D752D-2014-4D4A-8AAE-6F8BBCA5C530}" type="datetime1">
              <a:rPr kumimoji="1" lang="ja-JP" altLang="en-US" smtClean="0"/>
              <a:t>2022/3/11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smtClean="0"/>
              <a:t>マスター タイトルの書式設定</a:t>
            </a:r>
            <a:endParaRPr lang="en-US" dirty="0"/>
          </a:p>
        </p:txBody>
      </p:sp>
    </p:spTree>
    <p:extLst>
      <p:ext uri="{BB962C8B-B14F-4D97-AF65-F5344CB8AC3E}">
        <p14:creationId xmlns:p14="http://schemas.microsoft.com/office/powerpoint/2010/main" val="400837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A1B95E3-2676-46E4-9CE1-DD1D8F4E5F65}" type="datetime1">
              <a:rPr kumimoji="1" lang="ja-JP" altLang="en-US" smtClean="0"/>
              <a:t>2022/3/11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143859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77B82-669F-4A28-A1AC-A2E2E2793568}" type="datetime1">
              <a:rPr kumimoji="1" lang="ja-JP" altLang="en-US" smtClean="0"/>
              <a:t>2022/3/11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77420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348B52A-9375-4B9A-A673-BB6C9B962399}" type="datetime1">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940280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3B26737-E1E1-4AE8-A4EF-67634110BDB4}" type="datetime1">
              <a:rPr kumimoji="1" lang="ja-JP" altLang="en-US" smtClean="0"/>
              <a:t>2022/3/11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1341541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92EF245-35F0-45CD-8AAF-8F7C6E6519E5}" type="datetime1">
              <a:rPr kumimoji="1" lang="ja-JP" altLang="en-US" smtClean="0"/>
              <a:t>2022/3/11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6070A1FA-3E1F-45FE-92CF-4B7E6467E80C}" type="slidenum">
              <a:rPr kumimoji="1" lang="ja-JP" altLang="en-US" smtClean="0"/>
              <a:t>‹#›</a:t>
            </a:fld>
            <a:endParaRPr kumimoji="1" lang="ja-JP" altLang="en-US"/>
          </a:p>
        </p:txBody>
      </p:sp>
    </p:spTree>
    <p:extLst>
      <p:ext uri="{BB962C8B-B14F-4D97-AF65-F5344CB8AC3E}">
        <p14:creationId xmlns:p14="http://schemas.microsoft.com/office/powerpoint/2010/main" val="392393882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50417" y="585926"/>
            <a:ext cx="10919534" cy="3482221"/>
          </a:xfrm>
          <a:blipFill>
            <a:blip r:embed="rId2"/>
            <a:tile tx="0" ty="0" sx="100000" sy="100000" flip="none" algn="tl"/>
          </a:blipFill>
        </p:spPr>
        <p:txBody>
          <a:bodyPr>
            <a:normAutofit/>
          </a:bodyPr>
          <a:lstStyle/>
          <a:p>
            <a:r>
              <a:rPr lang="ja-JP" altLang="ja-JP" sz="3600" b="1" dirty="0"/>
              <a:t>日英語において異なる身体部位詞で対応する慣用表現　</a:t>
            </a:r>
            <a:r>
              <a:rPr lang="ja-JP" altLang="ja-JP" sz="3600" dirty="0"/>
              <a:t/>
            </a:r>
            <a:br>
              <a:rPr lang="ja-JP" altLang="ja-JP" sz="3600" dirty="0"/>
            </a:br>
            <a:r>
              <a:rPr lang="ja-JP" altLang="ja-JP" sz="3600" b="1" dirty="0"/>
              <a:t>～首より上部に位置する語彙を中心に～</a:t>
            </a:r>
            <a:r>
              <a:rPr lang="ja-JP" altLang="ja-JP" sz="4000" b="1" dirty="0"/>
              <a:t>　</a:t>
            </a:r>
            <a:r>
              <a:rPr lang="ja-JP" altLang="ja-JP" sz="4000" dirty="0"/>
              <a:t>　　　　　　　　　</a:t>
            </a:r>
            <a:br>
              <a:rPr lang="ja-JP" altLang="ja-JP" sz="4000" dirty="0"/>
            </a:br>
            <a:r>
              <a:rPr lang="ja-JP" altLang="ja-JP" sz="4000" dirty="0"/>
              <a:t>　　　　　　　　　　　　　　</a:t>
            </a:r>
            <a:r>
              <a:rPr lang="en-US" altLang="ja-JP" sz="4000" dirty="0" smtClean="0"/>
              <a:t/>
            </a:r>
            <a:br>
              <a:rPr lang="en-US" altLang="ja-JP" sz="4000" dirty="0" smtClean="0"/>
            </a:br>
            <a:r>
              <a:rPr lang="ja-JP" altLang="en-US" sz="4000" dirty="0"/>
              <a:t>　</a:t>
            </a:r>
            <a:r>
              <a:rPr lang="ja-JP" altLang="en-US" sz="4000" dirty="0" smtClean="0"/>
              <a:t>　　　　　　　　　　</a:t>
            </a:r>
            <a:r>
              <a:rPr lang="ja-JP" altLang="ja-JP" sz="4000" dirty="0"/>
              <a:t>　　　根木英彦　（東洋大学）</a:t>
            </a:r>
            <a:r>
              <a:rPr lang="ja-JP" altLang="ja-JP" dirty="0"/>
              <a:t/>
            </a:r>
            <a:br>
              <a:rPr lang="ja-JP" altLang="ja-JP" dirty="0"/>
            </a:br>
            <a:endParaRPr kumimoji="1" lang="ja-JP" altLang="en-US" dirty="0"/>
          </a:p>
        </p:txBody>
      </p:sp>
      <p:sp>
        <p:nvSpPr>
          <p:cNvPr id="3" name="サブタイトル 2"/>
          <p:cNvSpPr>
            <a:spLocks noGrp="1"/>
          </p:cNvSpPr>
          <p:nvPr>
            <p:ph type="subTitle" idx="1"/>
          </p:nvPr>
        </p:nvSpPr>
        <p:spPr>
          <a:xfrm>
            <a:off x="1524000" y="4758431"/>
            <a:ext cx="9144000" cy="1553591"/>
          </a:xfrm>
        </p:spPr>
        <p:txBody>
          <a:bodyPr>
            <a:normAutofit/>
          </a:bodyPr>
          <a:lstStyle/>
          <a:p>
            <a:r>
              <a:rPr kumimoji="1" lang="ja-JP" altLang="en-US" sz="3600" dirty="0" smtClean="0"/>
              <a:t>　　　　　　　　　　英米文化学会　第</a:t>
            </a:r>
            <a:r>
              <a:rPr lang="en-US" altLang="ja-JP" sz="3600" dirty="0" smtClean="0"/>
              <a:t>166</a:t>
            </a:r>
            <a:r>
              <a:rPr lang="ja-JP" altLang="en-US" sz="3600" dirty="0" smtClean="0"/>
              <a:t>回例会　</a:t>
            </a:r>
            <a:endParaRPr lang="en-US" altLang="ja-JP" sz="3600" dirty="0" smtClean="0"/>
          </a:p>
          <a:p>
            <a:r>
              <a:rPr kumimoji="1" lang="ja-JP" altLang="en-US" sz="3600" dirty="0" smtClean="0"/>
              <a:t>　　　　　　　　　　　　　　　　　</a:t>
            </a:r>
            <a:r>
              <a:rPr kumimoji="1" lang="ja-JP" altLang="en-US" sz="3600" dirty="0"/>
              <a:t>　</a:t>
            </a:r>
            <a:r>
              <a:rPr kumimoji="1" lang="en-US" altLang="ja-JP" sz="3600" dirty="0" smtClean="0"/>
              <a:t>2022</a:t>
            </a:r>
            <a:r>
              <a:rPr lang="ja-JP" altLang="en-US" sz="3600" dirty="0" smtClean="0"/>
              <a:t>年</a:t>
            </a:r>
            <a:r>
              <a:rPr lang="en-US" altLang="ja-JP" sz="3600" dirty="0" smtClean="0"/>
              <a:t>3</a:t>
            </a:r>
            <a:r>
              <a:rPr lang="ja-JP" altLang="en-US" sz="3600" dirty="0" smtClean="0"/>
              <a:t>月</a:t>
            </a:r>
            <a:r>
              <a:rPr lang="en-US" altLang="ja-JP" sz="3600" dirty="0" smtClean="0"/>
              <a:t>12</a:t>
            </a:r>
            <a:r>
              <a:rPr lang="ja-JP" altLang="en-US" sz="3600" dirty="0" smtClean="0"/>
              <a:t>日</a:t>
            </a:r>
            <a:endParaRPr kumimoji="1" lang="en-US" altLang="ja-JP" sz="3600" dirty="0" smtClean="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a:t>
            </a:fld>
            <a:endParaRPr kumimoji="1" lang="ja-JP" altLang="en-US"/>
          </a:p>
        </p:txBody>
      </p:sp>
    </p:spTree>
    <p:extLst>
      <p:ext uri="{BB962C8B-B14F-4D97-AF65-F5344CB8AC3E}">
        <p14:creationId xmlns:p14="http://schemas.microsoft.com/office/powerpoint/2010/main" val="2902611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2473" y="365125"/>
            <a:ext cx="10972800" cy="117442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en-US" altLang="ja-JP" sz="3600" dirty="0" smtClean="0">
                <a:solidFill>
                  <a:schemeClr val="accent1"/>
                </a:solidFill>
              </a:rPr>
              <a:t/>
            </a:r>
            <a:br>
              <a:rPr lang="en-US" altLang="ja-JP" sz="3600" dirty="0" smtClean="0">
                <a:solidFill>
                  <a:schemeClr val="accent1"/>
                </a:solidFill>
              </a:rPr>
            </a:br>
            <a:r>
              <a:rPr lang="ja-JP" altLang="en-US" sz="3600" dirty="0" smtClean="0">
                <a:solidFill>
                  <a:schemeClr val="accent1"/>
                </a:solidFill>
              </a:rPr>
              <a:t>概念メタファー</a:t>
            </a:r>
            <a:r>
              <a:rPr lang="en-US" altLang="ja-JP" dirty="0" smtClean="0"/>
              <a:t/>
            </a:r>
            <a:br>
              <a:rPr lang="en-US" altLang="ja-JP" dirty="0" smtClean="0"/>
            </a:br>
            <a:r>
              <a:rPr lang="ja-JP" altLang="en-US" dirty="0" smtClean="0"/>
              <a:t>構造</a:t>
            </a:r>
            <a:r>
              <a:rPr lang="ja-JP" altLang="en-US" dirty="0"/>
              <a:t>のメタファー　</a:t>
            </a:r>
            <a:r>
              <a:rPr lang="ja-JP" altLang="en-US" b="1" dirty="0"/>
              <a:t>（</a:t>
            </a:r>
            <a:r>
              <a:rPr lang="en-US" altLang="ja-JP" b="1" dirty="0"/>
              <a:t>structural metaphor)</a:t>
            </a:r>
            <a:r>
              <a:rPr lang="en-US" altLang="ja-JP" sz="2000" b="1" dirty="0"/>
              <a:t> </a:t>
            </a:r>
            <a:r>
              <a:rPr lang="en-US" altLang="ja-JP" sz="2000" b="1" dirty="0" smtClean="0"/>
              <a:t>(</a:t>
            </a:r>
            <a:r>
              <a:rPr lang="en-US" altLang="ja-JP" sz="2000" b="1" dirty="0" err="1" smtClean="0"/>
              <a:t>Lakoff</a:t>
            </a:r>
            <a:r>
              <a:rPr lang="en-US" altLang="ja-JP" sz="2000" b="1" dirty="0" smtClean="0"/>
              <a:t> &amp; Johnson 1980)</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en-US" altLang="ja-JP" dirty="0" smtClean="0">
                <a:solidFill>
                  <a:schemeClr val="accent2"/>
                </a:solidFill>
              </a:rPr>
              <a:t>ARGUMENT IS WAR  </a:t>
            </a:r>
            <a:r>
              <a:rPr kumimoji="1" lang="ja-JP" altLang="en-US" dirty="0" smtClean="0"/>
              <a:t>＜議論は戦争で</a:t>
            </a:r>
            <a:r>
              <a:rPr lang="ja-JP" altLang="en-US" dirty="0" smtClean="0"/>
              <a:t>ある＞　　　　　</a:t>
            </a:r>
            <a:endParaRPr kumimoji="1" lang="en-US" altLang="ja-JP" dirty="0" smtClean="0"/>
          </a:p>
          <a:p>
            <a:pPr marL="0" indent="0">
              <a:buNone/>
            </a:pPr>
            <a:r>
              <a:rPr lang="en-US" altLang="ja-JP" dirty="0"/>
              <a:t> </a:t>
            </a:r>
            <a:r>
              <a:rPr lang="en-US" altLang="ja-JP" dirty="0" smtClean="0"/>
              <a:t>    Your claims are </a:t>
            </a:r>
            <a:r>
              <a:rPr lang="en-US" altLang="ja-JP" i="1" dirty="0" smtClean="0"/>
              <a:t>indefensible</a:t>
            </a:r>
            <a:r>
              <a:rPr lang="en-US" altLang="ja-JP" dirty="0" smtClean="0"/>
              <a:t> . </a:t>
            </a:r>
          </a:p>
          <a:p>
            <a:pPr marL="0" indent="0">
              <a:buNone/>
            </a:pPr>
            <a:r>
              <a:rPr kumimoji="1" lang="en-US" altLang="ja-JP" dirty="0"/>
              <a:t> </a:t>
            </a:r>
            <a:r>
              <a:rPr kumimoji="1" lang="en-US" altLang="ja-JP" dirty="0" smtClean="0"/>
              <a:t>   </a:t>
            </a:r>
            <a:r>
              <a:rPr kumimoji="1" lang="ja-JP" altLang="en-US" dirty="0" smtClean="0"/>
              <a:t>＜君の主張は</a:t>
            </a:r>
            <a:r>
              <a:rPr kumimoji="1" lang="ja-JP" altLang="en-US" u="sng" dirty="0" smtClean="0"/>
              <a:t>守りようがない</a:t>
            </a:r>
            <a:r>
              <a:rPr kumimoji="1" lang="ja-JP" altLang="en-US" dirty="0" smtClean="0"/>
              <a:t>（＝弁護の余地がない）。＞</a:t>
            </a:r>
            <a:endParaRPr kumimoji="1" lang="en-US" altLang="ja-JP" dirty="0" smtClean="0"/>
          </a:p>
          <a:p>
            <a:pPr marL="0" indent="0">
              <a:buNone/>
            </a:pPr>
            <a:r>
              <a:rPr lang="ja-JP" altLang="en-US" dirty="0"/>
              <a:t>　</a:t>
            </a:r>
            <a:r>
              <a:rPr lang="ja-JP" altLang="en-US" dirty="0" smtClean="0"/>
              <a:t>　　　　　　　　　　　　　　　　　　　　　　　　　　（</a:t>
            </a:r>
            <a:r>
              <a:rPr lang="en-US" altLang="ja-JP" dirty="0" smtClean="0"/>
              <a:t>p.4)</a:t>
            </a:r>
          </a:p>
          <a:p>
            <a:pPr marL="0" indent="0">
              <a:buNone/>
            </a:pPr>
            <a:r>
              <a:rPr kumimoji="1" lang="en-US" altLang="ja-JP" dirty="0" smtClean="0">
                <a:solidFill>
                  <a:schemeClr val="accent2"/>
                </a:solidFill>
              </a:rPr>
              <a:t>TIME IS MONEY </a:t>
            </a:r>
            <a:r>
              <a:rPr kumimoji="1" lang="ja-JP" altLang="en-US" dirty="0" smtClean="0"/>
              <a:t>　＜時は金なり＞</a:t>
            </a:r>
            <a:endParaRPr kumimoji="1" lang="en-US" altLang="ja-JP" dirty="0" smtClean="0"/>
          </a:p>
          <a:p>
            <a:pPr marL="0" indent="0">
              <a:buNone/>
            </a:pPr>
            <a:r>
              <a:rPr lang="en-US" altLang="ja-JP" dirty="0"/>
              <a:t> </a:t>
            </a:r>
            <a:r>
              <a:rPr lang="en-US" altLang="ja-JP" dirty="0" smtClean="0"/>
              <a:t>   You’re </a:t>
            </a:r>
            <a:r>
              <a:rPr lang="en-US" altLang="ja-JP" i="1" dirty="0" smtClean="0"/>
              <a:t>wasting</a:t>
            </a:r>
            <a:r>
              <a:rPr lang="en-US" altLang="ja-JP" dirty="0" smtClean="0"/>
              <a:t> my time</a:t>
            </a:r>
          </a:p>
          <a:p>
            <a:pPr marL="0" indent="0">
              <a:buNone/>
            </a:pPr>
            <a:r>
              <a:rPr kumimoji="1" lang="en-US" altLang="ja-JP" dirty="0"/>
              <a:t> </a:t>
            </a:r>
            <a:r>
              <a:rPr kumimoji="1" lang="en-US" altLang="ja-JP" dirty="0" smtClean="0"/>
              <a:t> </a:t>
            </a:r>
            <a:r>
              <a:rPr kumimoji="1" lang="ja-JP" altLang="en-US" dirty="0" smtClean="0"/>
              <a:t>＜君は僕の時間</a:t>
            </a:r>
            <a:r>
              <a:rPr lang="ja-JP" altLang="en-US" dirty="0" smtClean="0"/>
              <a:t>を</a:t>
            </a:r>
            <a:r>
              <a:rPr lang="ja-JP" altLang="en-US" u="sng" dirty="0" smtClean="0"/>
              <a:t>浪費している</a:t>
            </a:r>
            <a:r>
              <a:rPr lang="ja-JP" altLang="en-US" dirty="0" smtClean="0"/>
              <a:t>＞</a:t>
            </a:r>
            <a:endParaRPr lang="en-US" altLang="ja-JP" dirty="0" smtClean="0"/>
          </a:p>
          <a:p>
            <a:pPr marL="0" indent="0">
              <a:buNone/>
            </a:pPr>
            <a:r>
              <a:rPr kumimoji="1" lang="ja-JP" altLang="en-US" dirty="0"/>
              <a:t>　</a:t>
            </a:r>
            <a:r>
              <a:rPr kumimoji="1" lang="ja-JP" altLang="en-US" dirty="0" smtClean="0"/>
              <a:t>　　　　　　　　　　　　　　　　　　　　　　　　</a:t>
            </a:r>
            <a:r>
              <a:rPr lang="en-US" altLang="ja-JP" dirty="0" smtClean="0"/>
              <a:t>(p.9) </a:t>
            </a:r>
            <a:endParaRPr kumimoji="1" lang="en-US" altLang="ja-JP" dirty="0" smtClean="0"/>
          </a:p>
          <a:p>
            <a:pPr marL="0" indent="0">
              <a:buNone/>
            </a:pPr>
            <a:endParaRPr lang="en-US" altLang="ja-JP" dirty="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10</a:t>
            </a:fld>
            <a:endParaRPr kumimoji="1" lang="ja-JP" altLang="en-US"/>
          </a:p>
        </p:txBody>
      </p:sp>
      <p:pic>
        <p:nvPicPr>
          <p:cNvPr id="8" name="図 7"/>
          <p:cNvPicPr>
            <a:picLocks noChangeAspect="1"/>
          </p:cNvPicPr>
          <p:nvPr/>
        </p:nvPicPr>
        <p:blipFill>
          <a:blip r:embed="rId2"/>
          <a:stretch>
            <a:fillRect/>
          </a:stretch>
        </p:blipFill>
        <p:spPr>
          <a:xfrm>
            <a:off x="8723018" y="4001294"/>
            <a:ext cx="2630782" cy="2741859"/>
          </a:xfrm>
          <a:prstGeom prst="rect">
            <a:avLst/>
          </a:prstGeom>
        </p:spPr>
      </p:pic>
    </p:spTree>
    <p:extLst>
      <p:ext uri="{BB962C8B-B14F-4D97-AF65-F5344CB8AC3E}">
        <p14:creationId xmlns:p14="http://schemas.microsoft.com/office/powerpoint/2010/main" val="4050406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193087"/>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en-US" altLang="ja-JP" sz="3100" dirty="0" smtClean="0">
                <a:solidFill>
                  <a:schemeClr val="accent1"/>
                </a:solidFill>
              </a:rPr>
              <a:t/>
            </a:r>
            <a:br>
              <a:rPr lang="en-US" altLang="ja-JP" sz="3100" dirty="0" smtClean="0">
                <a:solidFill>
                  <a:schemeClr val="accent1"/>
                </a:solidFill>
              </a:rPr>
            </a:br>
            <a:r>
              <a:rPr lang="en-US" altLang="ja-JP" sz="3100" dirty="0" smtClean="0">
                <a:solidFill>
                  <a:schemeClr val="accent1"/>
                </a:solidFill>
              </a:rPr>
              <a:t/>
            </a:r>
            <a:br>
              <a:rPr lang="en-US" altLang="ja-JP" sz="3100" dirty="0" smtClean="0">
                <a:solidFill>
                  <a:schemeClr val="accent1"/>
                </a:solidFill>
              </a:rPr>
            </a:br>
            <a:r>
              <a:rPr lang="en-US" altLang="ja-JP" sz="3100" dirty="0">
                <a:solidFill>
                  <a:schemeClr val="accent1"/>
                </a:solidFill>
              </a:rPr>
              <a:t/>
            </a:r>
            <a:br>
              <a:rPr lang="en-US" altLang="ja-JP" sz="3100" dirty="0">
                <a:solidFill>
                  <a:schemeClr val="accent1"/>
                </a:solidFill>
              </a:rPr>
            </a:br>
            <a:r>
              <a:rPr lang="en-US" altLang="ja-JP" sz="3100" dirty="0" smtClean="0">
                <a:solidFill>
                  <a:schemeClr val="accent1"/>
                </a:solidFill>
              </a:rPr>
              <a:t/>
            </a:r>
            <a:br>
              <a:rPr lang="en-US" altLang="ja-JP" sz="3100" dirty="0" smtClean="0">
                <a:solidFill>
                  <a:schemeClr val="accent1"/>
                </a:solidFill>
              </a:rPr>
            </a:br>
            <a:r>
              <a:rPr lang="ja-JP" altLang="en-US" sz="3100" dirty="0" smtClean="0">
                <a:solidFill>
                  <a:schemeClr val="accent1"/>
                </a:solidFill>
              </a:rPr>
              <a:t>概念メタファー</a:t>
            </a:r>
            <a:r>
              <a:rPr lang="en-US" altLang="ja-JP" dirty="0" smtClean="0"/>
              <a:t/>
            </a:r>
            <a:br>
              <a:rPr lang="en-US" altLang="ja-JP" dirty="0" smtClean="0"/>
            </a:br>
            <a:r>
              <a:rPr lang="ja-JP" altLang="en-US" dirty="0" smtClean="0"/>
              <a:t>方向づけ</a:t>
            </a:r>
            <a:r>
              <a:rPr lang="ja-JP" altLang="en-US" dirty="0"/>
              <a:t>のメタファー　</a:t>
            </a:r>
            <a:r>
              <a:rPr lang="ja-JP" altLang="en-US" b="1" dirty="0"/>
              <a:t>（</a:t>
            </a:r>
            <a:r>
              <a:rPr lang="en-US" altLang="ja-JP" b="1" dirty="0" err="1"/>
              <a:t>orientational</a:t>
            </a:r>
            <a:r>
              <a:rPr lang="en-US" altLang="ja-JP" b="1" dirty="0"/>
              <a:t> metaphors)</a:t>
            </a:r>
            <a:br>
              <a:rPr lang="en-US" altLang="ja-JP" b="1" dirty="0"/>
            </a:br>
            <a:r>
              <a:rPr lang="en-US" altLang="ja-JP" b="1" dirty="0" smtClean="0"/>
              <a:t>                                                                       </a:t>
            </a:r>
            <a:r>
              <a:rPr lang="en-US" altLang="ja-JP" sz="2000" b="1" dirty="0" smtClean="0"/>
              <a:t>(</a:t>
            </a:r>
            <a:r>
              <a:rPr lang="en-US" altLang="ja-JP" sz="2000" b="1" dirty="0" err="1"/>
              <a:t>Lakoff</a:t>
            </a:r>
            <a:r>
              <a:rPr lang="en-US" altLang="ja-JP" sz="2000" b="1" dirty="0"/>
              <a:t> &amp; Johnson 1980)</a:t>
            </a:r>
            <a:r>
              <a:rPr lang="ja-JP" altLang="en-US" dirty="0"/>
              <a:t/>
            </a:r>
            <a:br>
              <a:rPr lang="ja-JP" altLang="en-US" dirty="0"/>
            </a:b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630315" y="1825625"/>
            <a:ext cx="11132598" cy="4351338"/>
          </a:xfrm>
        </p:spPr>
        <p:txBody>
          <a:bodyPr>
            <a:normAutofit lnSpcReduction="10000"/>
          </a:bodyPr>
          <a:lstStyle/>
          <a:p>
            <a:pPr marL="0" indent="0">
              <a:buNone/>
            </a:pPr>
            <a:r>
              <a:rPr kumimoji="1" lang="en-US" altLang="ja-JP" dirty="0" smtClean="0">
                <a:solidFill>
                  <a:schemeClr val="accent2"/>
                </a:solidFill>
              </a:rPr>
              <a:t>HAPPY IS UP ; SAD IS DOWN </a:t>
            </a:r>
            <a:r>
              <a:rPr kumimoji="1" lang="ja-JP" altLang="en-US" dirty="0" smtClean="0"/>
              <a:t>＜楽しきは上</a:t>
            </a:r>
            <a:r>
              <a:rPr kumimoji="1" lang="en-US" altLang="ja-JP" dirty="0" smtClean="0"/>
              <a:t>, </a:t>
            </a:r>
            <a:r>
              <a:rPr kumimoji="1" lang="ja-JP" altLang="en-US" dirty="0" smtClean="0"/>
              <a:t>悲しきは下＞</a:t>
            </a:r>
            <a:endParaRPr kumimoji="1" lang="en-US" altLang="ja-JP" dirty="0" smtClean="0"/>
          </a:p>
          <a:p>
            <a:pPr marL="0" indent="0">
              <a:buNone/>
            </a:pPr>
            <a:r>
              <a:rPr kumimoji="1" lang="ja-JP" altLang="en-US" dirty="0" smtClean="0"/>
              <a:t>　　</a:t>
            </a:r>
            <a:r>
              <a:rPr lang="en-US" altLang="ja-JP" dirty="0" smtClean="0"/>
              <a:t>I’m feeling </a:t>
            </a:r>
            <a:r>
              <a:rPr lang="en-US" altLang="ja-JP" i="1" dirty="0" smtClean="0"/>
              <a:t>up</a:t>
            </a:r>
            <a:r>
              <a:rPr lang="en-US" altLang="ja-JP" dirty="0" smtClean="0"/>
              <a:t>.</a:t>
            </a:r>
          </a:p>
          <a:p>
            <a:pPr marL="0" indent="0">
              <a:buNone/>
            </a:pPr>
            <a:r>
              <a:rPr kumimoji="1" lang="en-US" altLang="ja-JP" dirty="0"/>
              <a:t> </a:t>
            </a:r>
            <a:r>
              <a:rPr kumimoji="1" lang="en-US" altLang="ja-JP" dirty="0" smtClean="0"/>
              <a:t>  </a:t>
            </a:r>
            <a:r>
              <a:rPr kumimoji="1" lang="ja-JP" altLang="en-US" dirty="0" smtClean="0"/>
              <a:t>　＜気分は</a:t>
            </a:r>
            <a:r>
              <a:rPr kumimoji="1" lang="ja-JP" altLang="en-US" u="sng" dirty="0" smtClean="0"/>
              <a:t>上々</a:t>
            </a:r>
            <a:r>
              <a:rPr kumimoji="1" lang="ja-JP" altLang="en-US" dirty="0" smtClean="0"/>
              <a:t>だ。＞      （</a:t>
            </a:r>
            <a:r>
              <a:rPr kumimoji="1" lang="en-US" altLang="ja-JP" dirty="0" smtClean="0"/>
              <a:t>p.19)</a:t>
            </a:r>
          </a:p>
          <a:p>
            <a:pPr marL="0" indent="0">
              <a:buNone/>
            </a:pPr>
            <a:endParaRPr kumimoji="1" lang="en-US" altLang="ja-JP" dirty="0" smtClean="0"/>
          </a:p>
          <a:p>
            <a:pPr marL="0" indent="0">
              <a:buNone/>
            </a:pPr>
            <a:endParaRPr kumimoji="1" lang="en-US" altLang="ja-JP" dirty="0" smtClean="0">
              <a:solidFill>
                <a:schemeClr val="accent2"/>
              </a:solidFill>
            </a:endParaRPr>
          </a:p>
          <a:p>
            <a:pPr marL="0" indent="0">
              <a:buNone/>
            </a:pPr>
            <a:r>
              <a:rPr kumimoji="1" lang="en-US" altLang="ja-JP" dirty="0" smtClean="0">
                <a:solidFill>
                  <a:schemeClr val="accent2"/>
                </a:solidFill>
              </a:rPr>
              <a:t>CONSCIOUS IS UP; UNCONSCIOUS IS DOWN </a:t>
            </a:r>
            <a:r>
              <a:rPr kumimoji="1" lang="ja-JP" altLang="en-US" dirty="0" smtClean="0"/>
              <a:t>　＜意識は上，無意識は下＞</a:t>
            </a:r>
            <a:endParaRPr kumimoji="1" lang="en-US" altLang="ja-JP" dirty="0" smtClean="0"/>
          </a:p>
          <a:p>
            <a:pPr marL="0" indent="0">
              <a:buNone/>
            </a:pPr>
            <a:r>
              <a:rPr lang="ja-JP" altLang="en-US" dirty="0"/>
              <a:t>　</a:t>
            </a:r>
            <a:r>
              <a:rPr lang="ja-JP" altLang="en-US" dirty="0" smtClean="0"/>
              <a:t>　</a:t>
            </a:r>
            <a:r>
              <a:rPr lang="en-US" altLang="ja-JP" dirty="0" smtClean="0"/>
              <a:t>Get </a:t>
            </a:r>
            <a:r>
              <a:rPr lang="en-US" altLang="ja-JP" i="1" dirty="0" smtClean="0"/>
              <a:t>up</a:t>
            </a:r>
            <a:r>
              <a:rPr lang="ja-JP" altLang="en-US" dirty="0" smtClean="0"/>
              <a:t>　＜</a:t>
            </a:r>
            <a:r>
              <a:rPr lang="ja-JP" altLang="en-US" u="sng" dirty="0" smtClean="0"/>
              <a:t>起き</a:t>
            </a:r>
            <a:r>
              <a:rPr lang="ja-JP" altLang="en-US" dirty="0" smtClean="0"/>
              <a:t>ろ。＞</a:t>
            </a:r>
            <a:endParaRPr lang="en-US" altLang="ja-JP" dirty="0" smtClean="0"/>
          </a:p>
          <a:p>
            <a:pPr marL="0" indent="0">
              <a:buNone/>
            </a:pPr>
            <a:r>
              <a:rPr kumimoji="1" lang="ja-JP" altLang="en-US" dirty="0"/>
              <a:t>　</a:t>
            </a:r>
            <a:r>
              <a:rPr kumimoji="1" lang="ja-JP" altLang="en-US" dirty="0" smtClean="0"/>
              <a:t>　</a:t>
            </a:r>
            <a:r>
              <a:rPr kumimoji="1" lang="en-US" altLang="ja-JP" dirty="0" smtClean="0"/>
              <a:t>He’</a:t>
            </a:r>
            <a:r>
              <a:rPr kumimoji="1" lang="ja-JP" altLang="en-US" dirty="0" smtClean="0"/>
              <a:t>ｓ </a:t>
            </a:r>
            <a:r>
              <a:rPr kumimoji="1" lang="en-US" altLang="ja-JP" i="1" dirty="0" smtClean="0"/>
              <a:t>under</a:t>
            </a:r>
            <a:r>
              <a:rPr kumimoji="1" lang="en-US" altLang="ja-JP" dirty="0" smtClean="0"/>
              <a:t> hypnosis. </a:t>
            </a:r>
            <a:r>
              <a:rPr lang="ja-JP" altLang="en-US" dirty="0" smtClean="0"/>
              <a:t>＜睡眠状態の</a:t>
            </a:r>
            <a:r>
              <a:rPr lang="ja-JP" altLang="en-US" u="sng" dirty="0" smtClean="0"/>
              <a:t>下に</a:t>
            </a:r>
            <a:r>
              <a:rPr lang="ja-JP" altLang="en-US" dirty="0" smtClean="0"/>
              <a:t>ある＞　</a:t>
            </a:r>
            <a:r>
              <a:rPr lang="en-US" altLang="ja-JP" dirty="0" smtClean="0"/>
              <a:t>(p.20) </a:t>
            </a:r>
            <a:endParaRPr kumimoji="1" lang="en-US" altLang="ja-JP" dirty="0" smtClean="0"/>
          </a:p>
          <a:p>
            <a:pPr marL="0" indent="0">
              <a:buNone/>
            </a:pPr>
            <a:r>
              <a:rPr lang="ja-JP" altLang="en-US" dirty="0"/>
              <a:t>　</a:t>
            </a:r>
            <a:r>
              <a:rPr lang="ja-JP" altLang="en-US" dirty="0" smtClean="0"/>
              <a:t>　　</a:t>
            </a:r>
            <a:endParaRPr kumimoji="1" lang="en-US" altLang="ja-JP" dirty="0" smtClean="0"/>
          </a:p>
        </p:txBody>
      </p:sp>
      <p:sp>
        <p:nvSpPr>
          <p:cNvPr id="5" name="スライド番号プレースホルダー 4"/>
          <p:cNvSpPr>
            <a:spLocks noGrp="1"/>
          </p:cNvSpPr>
          <p:nvPr>
            <p:ph type="sldNum" sz="quarter" idx="12"/>
          </p:nvPr>
        </p:nvSpPr>
        <p:spPr/>
        <p:txBody>
          <a:bodyPr/>
          <a:lstStyle/>
          <a:p>
            <a:fld id="{6070A1FA-3E1F-45FE-92CF-4B7E6467E80C}" type="slidenum">
              <a:rPr kumimoji="1" lang="ja-JP" altLang="en-US" smtClean="0"/>
              <a:t>11</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755" y="1558212"/>
            <a:ext cx="2601158" cy="2601158"/>
          </a:xfrm>
          <a:prstGeom prst="rect">
            <a:avLst/>
          </a:prstGeom>
        </p:spPr>
      </p:pic>
    </p:spTree>
    <p:extLst>
      <p:ext uri="{BB962C8B-B14F-4D97-AF65-F5344CB8AC3E}">
        <p14:creationId xmlns:p14="http://schemas.microsoft.com/office/powerpoint/2010/main" val="816010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83788"/>
            <a:ext cx="10515600" cy="111744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en-US" altLang="ja-JP" sz="3100" dirty="0" smtClean="0">
                <a:solidFill>
                  <a:schemeClr val="accent1"/>
                </a:solidFill>
              </a:rPr>
              <a:t/>
            </a:r>
            <a:br>
              <a:rPr lang="en-US" altLang="ja-JP" sz="3100" dirty="0" smtClean="0">
                <a:solidFill>
                  <a:schemeClr val="accent1"/>
                </a:solidFill>
              </a:rPr>
            </a:br>
            <a:r>
              <a:rPr lang="en-US" altLang="ja-JP" sz="3100" dirty="0" smtClean="0">
                <a:solidFill>
                  <a:schemeClr val="accent1"/>
                </a:solidFill>
              </a:rPr>
              <a:t/>
            </a:r>
            <a:br>
              <a:rPr lang="en-US" altLang="ja-JP" sz="3100" dirty="0" smtClean="0">
                <a:solidFill>
                  <a:schemeClr val="accent1"/>
                </a:solidFill>
              </a:rPr>
            </a:br>
            <a:r>
              <a:rPr lang="en-US" altLang="ja-JP" sz="3100" dirty="0">
                <a:solidFill>
                  <a:schemeClr val="accent1"/>
                </a:solidFill>
              </a:rPr>
              <a:t/>
            </a:r>
            <a:br>
              <a:rPr lang="en-US" altLang="ja-JP" sz="3100" dirty="0">
                <a:solidFill>
                  <a:schemeClr val="accent1"/>
                </a:solidFill>
              </a:rPr>
            </a:br>
            <a:r>
              <a:rPr lang="en-US" altLang="ja-JP" sz="3100" dirty="0" smtClean="0">
                <a:solidFill>
                  <a:schemeClr val="accent1"/>
                </a:solidFill>
              </a:rPr>
              <a:t/>
            </a:r>
            <a:br>
              <a:rPr lang="en-US" altLang="ja-JP" sz="3100" dirty="0" smtClean="0">
                <a:solidFill>
                  <a:schemeClr val="accent1"/>
                </a:solidFill>
              </a:rPr>
            </a:br>
            <a:r>
              <a:rPr lang="ja-JP" altLang="en-US" sz="3100" dirty="0" smtClean="0">
                <a:solidFill>
                  <a:schemeClr val="accent1"/>
                </a:solidFill>
              </a:rPr>
              <a:t>概念メタファー</a:t>
            </a:r>
            <a:r>
              <a:rPr lang="en-US" altLang="ja-JP" dirty="0" smtClean="0"/>
              <a:t/>
            </a:r>
            <a:br>
              <a:rPr lang="en-US" altLang="ja-JP" dirty="0" smtClean="0"/>
            </a:br>
            <a:r>
              <a:rPr lang="ja-JP" altLang="en-US" dirty="0" smtClean="0"/>
              <a:t>存在</a:t>
            </a:r>
            <a:r>
              <a:rPr lang="ja-JP" altLang="en-US" dirty="0"/>
              <a:t>のメタファー　</a:t>
            </a:r>
            <a:r>
              <a:rPr lang="ja-JP" altLang="en-US" b="1" dirty="0"/>
              <a:t>（</a:t>
            </a:r>
            <a:r>
              <a:rPr lang="en-US" altLang="ja-JP" b="1" dirty="0"/>
              <a:t>ontological metaphors) </a:t>
            </a:r>
            <a:r>
              <a:rPr lang="en-US" altLang="ja-JP" b="1" dirty="0" smtClean="0"/>
              <a:t/>
            </a:r>
            <a:br>
              <a:rPr lang="en-US" altLang="ja-JP" b="1" dirty="0" smtClean="0"/>
            </a:br>
            <a:r>
              <a:rPr lang="en-US" altLang="ja-JP" b="1" dirty="0"/>
              <a:t> </a:t>
            </a:r>
            <a:r>
              <a:rPr lang="en-US" altLang="ja-JP" b="1" dirty="0" smtClean="0"/>
              <a:t>                                                                   </a:t>
            </a:r>
            <a:r>
              <a:rPr lang="en-US" altLang="ja-JP" sz="2200" b="1" dirty="0" smtClean="0"/>
              <a:t>(</a:t>
            </a:r>
            <a:r>
              <a:rPr lang="en-US" altLang="ja-JP" sz="2200" b="1" dirty="0" err="1"/>
              <a:t>Lakoff</a:t>
            </a:r>
            <a:r>
              <a:rPr lang="en-US" altLang="ja-JP" sz="2200" b="1" dirty="0"/>
              <a:t> &amp; Johnson 1980)</a:t>
            </a:r>
            <a:r>
              <a:rPr lang="ja-JP" altLang="en-US" dirty="0"/>
              <a:t/>
            </a:r>
            <a:br>
              <a:rPr lang="ja-JP" altLang="en-US" dirty="0"/>
            </a:b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a:xfrm>
            <a:off x="838200" y="1825624"/>
            <a:ext cx="10515600" cy="4603167"/>
          </a:xfrm>
        </p:spPr>
        <p:txBody>
          <a:bodyPr>
            <a:normAutofit/>
          </a:bodyPr>
          <a:lstStyle/>
          <a:p>
            <a:pPr marL="0" indent="0">
              <a:buNone/>
            </a:pPr>
            <a:endParaRPr kumimoji="1" lang="en-US" altLang="ja-JP" dirty="0" smtClean="0">
              <a:solidFill>
                <a:schemeClr val="accent2"/>
              </a:solidFill>
            </a:endParaRPr>
          </a:p>
          <a:p>
            <a:pPr marL="0" indent="0">
              <a:buNone/>
            </a:pPr>
            <a:r>
              <a:rPr kumimoji="1" lang="en-US" altLang="ja-JP" dirty="0" smtClean="0">
                <a:solidFill>
                  <a:schemeClr val="accent2"/>
                </a:solidFill>
              </a:rPr>
              <a:t>INFLATION IS AN ENTITY </a:t>
            </a:r>
            <a:r>
              <a:rPr kumimoji="1" lang="ja-JP" altLang="en-US" dirty="0" smtClean="0"/>
              <a:t>＜</a:t>
            </a:r>
            <a:r>
              <a:rPr lang="ja-JP" altLang="en-US" dirty="0" smtClean="0"/>
              <a:t>インフレはひとつの存在物である＞</a:t>
            </a:r>
            <a:endParaRPr lang="en-US" altLang="ja-JP" dirty="0" smtClean="0"/>
          </a:p>
          <a:p>
            <a:pPr marL="0" indent="0">
              <a:buNone/>
            </a:pPr>
            <a:r>
              <a:rPr kumimoji="1" lang="ja-JP" altLang="en-US" dirty="0"/>
              <a:t>　</a:t>
            </a:r>
            <a:r>
              <a:rPr kumimoji="1" lang="ja-JP" altLang="en-US" dirty="0" smtClean="0"/>
              <a:t>　</a:t>
            </a:r>
            <a:r>
              <a:rPr kumimoji="1" lang="en-US" altLang="ja-JP" i="1" dirty="0" smtClean="0"/>
              <a:t>Inflation</a:t>
            </a:r>
            <a:r>
              <a:rPr kumimoji="1" lang="en-US" altLang="ja-JP" dirty="0" smtClean="0"/>
              <a:t> is </a:t>
            </a:r>
            <a:r>
              <a:rPr kumimoji="1" lang="en-US" altLang="ja-JP" i="1" dirty="0" smtClean="0"/>
              <a:t>lowering </a:t>
            </a:r>
            <a:r>
              <a:rPr kumimoji="1" lang="en-US" altLang="ja-JP" dirty="0" smtClean="0"/>
              <a:t>our standard of living .</a:t>
            </a:r>
          </a:p>
          <a:p>
            <a:pPr marL="0" indent="0">
              <a:buNone/>
            </a:pPr>
            <a:r>
              <a:rPr lang="en-US" altLang="ja-JP" dirty="0"/>
              <a:t> </a:t>
            </a:r>
            <a:r>
              <a:rPr lang="en-US" altLang="ja-JP" dirty="0" smtClean="0"/>
              <a:t>     </a:t>
            </a:r>
            <a:r>
              <a:rPr lang="ja-JP" altLang="en-US" dirty="0" smtClean="0"/>
              <a:t>＜</a:t>
            </a:r>
            <a:r>
              <a:rPr lang="ja-JP" altLang="en-US" u="sng" dirty="0" smtClean="0"/>
              <a:t>インフレ</a:t>
            </a:r>
            <a:r>
              <a:rPr lang="ja-JP" altLang="en-US" dirty="0" smtClean="0"/>
              <a:t>がわれわれの生活水準を</a:t>
            </a:r>
            <a:r>
              <a:rPr lang="ja-JP" altLang="en-US" u="sng" dirty="0" smtClean="0"/>
              <a:t>低下させている</a:t>
            </a:r>
            <a:r>
              <a:rPr lang="ja-JP" altLang="en-US" dirty="0" smtClean="0"/>
              <a:t>。＞</a:t>
            </a:r>
            <a:endParaRPr lang="en-US" altLang="ja-JP" dirty="0" smtClean="0"/>
          </a:p>
          <a:p>
            <a:pPr marL="0" indent="0">
              <a:buNone/>
            </a:pPr>
            <a:r>
              <a:rPr kumimoji="1" lang="en-US" altLang="ja-JP" dirty="0" smtClean="0"/>
              <a:t>                                                                                                  (p.38)</a:t>
            </a:r>
            <a:endParaRPr kumimoji="1" lang="en-US" altLang="ja-JP" dirty="0"/>
          </a:p>
          <a:p>
            <a:pPr marL="0" indent="0">
              <a:buNone/>
            </a:pPr>
            <a:r>
              <a:rPr kumimoji="1" lang="en-US" altLang="ja-JP" dirty="0" smtClean="0">
                <a:solidFill>
                  <a:schemeClr val="accent2"/>
                </a:solidFill>
              </a:rPr>
              <a:t>THE</a:t>
            </a:r>
            <a:r>
              <a:rPr lang="ja-JP" altLang="en-US" dirty="0" smtClean="0">
                <a:solidFill>
                  <a:schemeClr val="accent2"/>
                </a:solidFill>
              </a:rPr>
              <a:t> </a:t>
            </a:r>
            <a:r>
              <a:rPr kumimoji="1" lang="en-US" altLang="ja-JP" dirty="0" smtClean="0">
                <a:solidFill>
                  <a:schemeClr val="accent2"/>
                </a:solidFill>
              </a:rPr>
              <a:t>MIND IS A MACHINE</a:t>
            </a:r>
            <a:r>
              <a:rPr kumimoji="1" lang="ja-JP" altLang="en-US" dirty="0" smtClean="0">
                <a:solidFill>
                  <a:schemeClr val="accent2"/>
                </a:solidFill>
              </a:rPr>
              <a:t>　</a:t>
            </a:r>
            <a:r>
              <a:rPr kumimoji="1" lang="ja-JP" altLang="en-US" dirty="0" smtClean="0"/>
              <a:t>＜知力は機械である＞</a:t>
            </a:r>
            <a:endParaRPr kumimoji="1" lang="en-US" altLang="ja-JP" dirty="0" smtClean="0"/>
          </a:p>
          <a:p>
            <a:pPr marL="0" indent="0">
              <a:buNone/>
            </a:pPr>
            <a:r>
              <a:rPr lang="ja-JP" altLang="en-US" dirty="0"/>
              <a:t>　</a:t>
            </a:r>
            <a:r>
              <a:rPr lang="ja-JP" altLang="en-US" dirty="0" smtClean="0"/>
              <a:t>　</a:t>
            </a:r>
            <a:r>
              <a:rPr lang="en-US" altLang="ja-JP" dirty="0" smtClean="0"/>
              <a:t>My</a:t>
            </a:r>
            <a:r>
              <a:rPr lang="ja-JP" altLang="en-US" dirty="0"/>
              <a:t> </a:t>
            </a:r>
            <a:r>
              <a:rPr lang="en-US" altLang="ja-JP" dirty="0" smtClean="0"/>
              <a:t>mind just isn’t </a:t>
            </a:r>
            <a:r>
              <a:rPr lang="en-US" altLang="ja-JP" i="1" dirty="0" smtClean="0"/>
              <a:t>operating </a:t>
            </a:r>
            <a:r>
              <a:rPr lang="en-US" altLang="ja-JP" dirty="0" smtClean="0"/>
              <a:t>today. </a:t>
            </a:r>
          </a:p>
          <a:p>
            <a:pPr marL="0" indent="0">
              <a:buNone/>
            </a:pPr>
            <a:r>
              <a:rPr kumimoji="1" lang="en-US" altLang="ja-JP" dirty="0"/>
              <a:t> </a:t>
            </a:r>
            <a:r>
              <a:rPr kumimoji="1" lang="en-US" altLang="ja-JP" dirty="0" smtClean="0"/>
              <a:t> </a:t>
            </a:r>
            <a:r>
              <a:rPr kumimoji="1" lang="ja-JP" altLang="en-US" dirty="0" smtClean="0"/>
              <a:t>　</a:t>
            </a:r>
            <a:r>
              <a:rPr kumimoji="1" lang="en-US" altLang="ja-JP" dirty="0" smtClean="0"/>
              <a:t>   </a:t>
            </a:r>
            <a:r>
              <a:rPr kumimoji="1" lang="ja-JP" altLang="en-US" dirty="0" smtClean="0"/>
              <a:t>＜私の頭は今日は全然</a:t>
            </a:r>
            <a:r>
              <a:rPr kumimoji="1" lang="ja-JP" altLang="en-US" u="sng" dirty="0" smtClean="0"/>
              <a:t>作動</a:t>
            </a:r>
            <a:r>
              <a:rPr kumimoji="1" lang="ja-JP" altLang="en-US" dirty="0" smtClean="0"/>
              <a:t>して（＝働いて）いない。＞</a:t>
            </a:r>
            <a:endParaRPr kumimoji="1" lang="en-US" altLang="ja-JP" dirty="0" smtClean="0"/>
          </a:p>
          <a:p>
            <a:pPr marL="0" indent="0">
              <a:buNone/>
            </a:pPr>
            <a:r>
              <a:rPr lang="ja-JP" altLang="en-US" dirty="0"/>
              <a:t>　</a:t>
            </a:r>
            <a:r>
              <a:rPr lang="ja-JP" altLang="en-US" dirty="0" smtClean="0"/>
              <a:t>　　　　　　　　　　　　　　　　　　　　　　　　　　　　　　　　　　</a:t>
            </a:r>
            <a:r>
              <a:rPr lang="en-US" altLang="ja-JP" dirty="0" smtClean="0"/>
              <a:t>(p.42)</a:t>
            </a:r>
            <a:endParaRPr kumimoji="1" lang="en-US" altLang="ja-JP" dirty="0" smtClean="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12</a:t>
            </a:fld>
            <a:endParaRPr kumimoji="1" lang="ja-JP" altLang="en-US"/>
          </a:p>
        </p:txBody>
      </p:sp>
    </p:spTree>
    <p:extLst>
      <p:ext uri="{BB962C8B-B14F-4D97-AF65-F5344CB8AC3E}">
        <p14:creationId xmlns:p14="http://schemas.microsoft.com/office/powerpoint/2010/main" val="4524628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6027" y="365125"/>
            <a:ext cx="11114843" cy="132556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en-US" altLang="ja-JP" sz="3100" dirty="0" smtClean="0">
                <a:solidFill>
                  <a:schemeClr val="accent1"/>
                </a:solidFill>
              </a:rPr>
              <a:t/>
            </a:r>
            <a:br>
              <a:rPr lang="en-US" altLang="ja-JP" sz="3100" dirty="0" smtClean="0">
                <a:solidFill>
                  <a:schemeClr val="accent1"/>
                </a:solidFill>
              </a:rPr>
            </a:br>
            <a:r>
              <a:rPr lang="ja-JP" altLang="en-US" sz="3100" dirty="0" smtClean="0">
                <a:solidFill>
                  <a:schemeClr val="accent1"/>
                </a:solidFill>
              </a:rPr>
              <a:t>概念メタファー</a:t>
            </a:r>
            <a:r>
              <a:rPr lang="en-US" altLang="ja-JP" dirty="0" smtClean="0"/>
              <a:t/>
            </a:r>
            <a:br>
              <a:rPr lang="en-US" altLang="ja-JP" dirty="0" smtClean="0"/>
            </a:br>
            <a:r>
              <a:rPr lang="ja-JP" altLang="en-US" b="1" dirty="0"/>
              <a:t>プライマリー・メタファー　</a:t>
            </a:r>
            <a:r>
              <a:rPr lang="ja-JP" altLang="en-US" sz="3600" b="1" dirty="0"/>
              <a:t>（</a:t>
            </a:r>
            <a:r>
              <a:rPr lang="en-US" altLang="ja-JP" sz="3600" b="1" dirty="0"/>
              <a:t>primary metaphors) (Grady 1997) </a:t>
            </a:r>
            <a:r>
              <a:rPr lang="ja-JP" altLang="en-US" dirty="0"/>
              <a:t/>
            </a:r>
            <a:br>
              <a:rPr lang="ja-JP" altLang="en-US" dirty="0"/>
            </a:b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smtClean="0">
                <a:solidFill>
                  <a:schemeClr val="accent6"/>
                </a:solidFill>
              </a:rPr>
              <a:t>プライマリー・メタファー</a:t>
            </a:r>
            <a:r>
              <a:rPr lang="ja-JP" altLang="en-US" dirty="0" smtClean="0"/>
              <a:t>：</a:t>
            </a:r>
            <a:endParaRPr lang="en-US" altLang="ja-JP" dirty="0" smtClean="0"/>
          </a:p>
          <a:p>
            <a:pPr marL="0" indent="0">
              <a:buNone/>
            </a:pPr>
            <a:r>
              <a:rPr lang="ja-JP" altLang="en-US" dirty="0" smtClean="0"/>
              <a:t>独立した</a:t>
            </a:r>
            <a:r>
              <a:rPr lang="ja-JP" altLang="en-US" dirty="0" smtClean="0">
                <a:solidFill>
                  <a:schemeClr val="accent2"/>
                </a:solidFill>
              </a:rPr>
              <a:t>直接的な基盤経験</a:t>
            </a:r>
            <a:r>
              <a:rPr lang="ja-JP" altLang="en-US" dirty="0" smtClean="0"/>
              <a:t>を持ち、それによって言語的データを予測する</a:t>
            </a:r>
            <a:endParaRPr lang="en-US" altLang="ja-JP" dirty="0" smtClean="0"/>
          </a:p>
          <a:p>
            <a:pPr marL="0" indent="0">
              <a:buNone/>
            </a:pPr>
            <a:r>
              <a:rPr lang="ja-JP" altLang="en-US" dirty="0" smtClean="0"/>
              <a:t>ことができるもの</a:t>
            </a:r>
            <a:endParaRPr lang="en-US" altLang="ja-JP" dirty="0" smtClean="0"/>
          </a:p>
          <a:p>
            <a:pPr marL="0" indent="0">
              <a:buNone/>
            </a:pPr>
            <a:endParaRPr lang="en-US" altLang="ja-JP" dirty="0" smtClean="0"/>
          </a:p>
          <a:p>
            <a:pPr marL="0" indent="0">
              <a:buNone/>
            </a:pPr>
            <a:r>
              <a:rPr lang="ja-JP" altLang="en-US" dirty="0">
                <a:solidFill>
                  <a:schemeClr val="accent2"/>
                </a:solidFill>
              </a:rPr>
              <a:t>直接的な基盤経験</a:t>
            </a:r>
            <a:endParaRPr lang="en-US" altLang="ja-JP" dirty="0"/>
          </a:p>
          <a:p>
            <a:pPr marL="0" indent="0">
              <a:buNone/>
            </a:pPr>
            <a:r>
              <a:rPr lang="ja-JP" altLang="en-US" dirty="0"/>
              <a:t>原初的に人間が経験する基本的な場面において、運動感覚的</a:t>
            </a:r>
            <a:endParaRPr lang="en-US" altLang="ja-JP" dirty="0"/>
          </a:p>
          <a:p>
            <a:pPr marL="0" indent="0">
              <a:buNone/>
            </a:pPr>
            <a:r>
              <a:rPr lang="ja-JP" altLang="en-US" dirty="0"/>
              <a:t>（</a:t>
            </a:r>
            <a:r>
              <a:rPr lang="en-US" altLang="ja-JP" dirty="0"/>
              <a:t>sensorimotor) </a:t>
            </a:r>
            <a:r>
              <a:rPr lang="ja-JP" altLang="en-US" dirty="0"/>
              <a:t>な経験と主観的な経験・判断がなされるような場合を指す</a:t>
            </a:r>
            <a:endParaRPr lang="en-US" altLang="ja-JP" dirty="0"/>
          </a:p>
          <a:p>
            <a:pPr marL="0" indent="0">
              <a:buNone/>
            </a:pPr>
            <a:endParaRPr lang="en-US" altLang="ja-JP" dirty="0" smtClean="0"/>
          </a:p>
          <a:p>
            <a:pPr marL="0" indent="0">
              <a:buNone/>
            </a:pPr>
            <a:r>
              <a:rPr lang="ja-JP" altLang="en-US" dirty="0" smtClean="0">
                <a:solidFill>
                  <a:schemeClr val="accent6"/>
                </a:solidFill>
              </a:rPr>
              <a:t>複合的（慣例的）メタファー：</a:t>
            </a:r>
            <a:r>
              <a:rPr lang="en-US" altLang="ja-JP" dirty="0">
                <a:solidFill>
                  <a:schemeClr val="accent6"/>
                </a:solidFill>
              </a:rPr>
              <a:t> </a:t>
            </a:r>
            <a:r>
              <a:rPr lang="en-US" altLang="ja-JP" dirty="0" smtClean="0"/>
              <a:t>(complex metaphors) </a:t>
            </a:r>
          </a:p>
          <a:p>
            <a:pPr marL="0" indent="0">
              <a:buNone/>
            </a:pPr>
            <a:r>
              <a:rPr lang="ja-JP" altLang="en-US" dirty="0" smtClean="0"/>
              <a:t>複数のプライマリー・メタファーから合成された複合的なメタファー</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13</a:t>
            </a:fld>
            <a:endParaRPr kumimoji="1" lang="ja-JP" altLang="en-US"/>
          </a:p>
        </p:txBody>
      </p:sp>
    </p:spTree>
    <p:extLst>
      <p:ext uri="{BB962C8B-B14F-4D97-AF65-F5344CB8AC3E}">
        <p14:creationId xmlns:p14="http://schemas.microsoft.com/office/powerpoint/2010/main" val="3352865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ja-JP" altLang="en-US" sz="3100" dirty="0">
                <a:solidFill>
                  <a:schemeClr val="accent1"/>
                </a:solidFill>
              </a:rPr>
              <a:t>概念メタファー</a:t>
            </a:r>
            <a:r>
              <a:rPr lang="en-US" altLang="ja-JP" dirty="0"/>
              <a:t/>
            </a:r>
            <a:br>
              <a:rPr lang="en-US" altLang="ja-JP" dirty="0"/>
            </a:br>
            <a:r>
              <a:rPr lang="ja-JP" altLang="en-US" sz="3600" b="1" dirty="0"/>
              <a:t>プライマリー・メタファー　（</a:t>
            </a:r>
            <a:r>
              <a:rPr lang="en-US" altLang="ja-JP" sz="3600" b="1" dirty="0"/>
              <a:t>primary metaphors) (Grady 1997)</a:t>
            </a:r>
            <a:endParaRPr kumimoji="1" lang="ja-JP" altLang="en-US" sz="3600" dirty="0"/>
          </a:p>
        </p:txBody>
      </p:sp>
      <p:sp>
        <p:nvSpPr>
          <p:cNvPr id="3" name="コンテンツ プレースホルダー 2"/>
          <p:cNvSpPr>
            <a:spLocks noGrp="1"/>
          </p:cNvSpPr>
          <p:nvPr>
            <p:ph idx="1"/>
          </p:nvPr>
        </p:nvSpPr>
        <p:spPr>
          <a:xfrm>
            <a:off x="1222310" y="1816747"/>
            <a:ext cx="10336416" cy="4351338"/>
          </a:xfrm>
        </p:spPr>
        <p:txBody>
          <a:bodyPr/>
          <a:lstStyle/>
          <a:p>
            <a:pPr marL="0" indent="0">
              <a:buNone/>
            </a:pPr>
            <a:r>
              <a:rPr lang="en-US" altLang="ja-JP" dirty="0" smtClean="0">
                <a:solidFill>
                  <a:schemeClr val="accent2"/>
                </a:solidFill>
              </a:rPr>
              <a:t>AFFECTATION IS WARMTH </a:t>
            </a:r>
            <a:r>
              <a:rPr lang="ja-JP" altLang="en-US" dirty="0" smtClean="0"/>
              <a:t>（愛情は温かさである）</a:t>
            </a:r>
            <a:endParaRPr lang="en-US" altLang="ja-JP" dirty="0" smtClean="0"/>
          </a:p>
          <a:p>
            <a:pPr marL="0" indent="0">
              <a:buNone/>
            </a:pPr>
            <a:r>
              <a:rPr lang="ja-JP" altLang="en-US" dirty="0" smtClean="0"/>
              <a:t>（運動感覚領域：　温度　→　主観的判断：愛情）</a:t>
            </a:r>
            <a:endParaRPr lang="en-US" altLang="ja-JP" dirty="0" smtClean="0"/>
          </a:p>
          <a:p>
            <a:pPr marL="0" indent="0">
              <a:buNone/>
            </a:pPr>
            <a:r>
              <a:rPr lang="en-US" altLang="ja-JP" dirty="0" smtClean="0"/>
              <a:t>“</a:t>
            </a:r>
            <a:r>
              <a:rPr lang="ja-JP" altLang="en-US" dirty="0" smtClean="0"/>
              <a:t>Ｔｈｅｙ </a:t>
            </a:r>
            <a:r>
              <a:rPr lang="en-US" altLang="ja-JP" dirty="0" smtClean="0"/>
              <a:t>greeted me warmly.” </a:t>
            </a:r>
            <a:r>
              <a:rPr lang="ja-JP" altLang="en-US" dirty="0" smtClean="0"/>
              <a:t>（彼らは私に温かく挨拶をしてくれた。）</a:t>
            </a:r>
            <a:endParaRPr lang="en-US" altLang="ja-JP" dirty="0" smtClean="0"/>
          </a:p>
          <a:p>
            <a:pPr marL="0" indent="0">
              <a:buNone/>
            </a:pPr>
            <a:endParaRPr lang="en-US" altLang="ja-JP" dirty="0"/>
          </a:p>
          <a:p>
            <a:pPr marL="0" indent="0">
              <a:buNone/>
            </a:pPr>
            <a:r>
              <a:rPr lang="en-US" altLang="ja-JP" dirty="0" smtClean="0">
                <a:solidFill>
                  <a:schemeClr val="accent2"/>
                </a:solidFill>
              </a:rPr>
              <a:t>INTIMACY</a:t>
            </a:r>
            <a:r>
              <a:rPr lang="ja-JP" altLang="en-US" dirty="0" smtClean="0">
                <a:solidFill>
                  <a:schemeClr val="accent2"/>
                </a:solidFill>
              </a:rPr>
              <a:t> </a:t>
            </a:r>
            <a:r>
              <a:rPr lang="en-US" altLang="ja-JP" dirty="0" smtClean="0">
                <a:solidFill>
                  <a:schemeClr val="accent2"/>
                </a:solidFill>
              </a:rPr>
              <a:t>IS CLOSENESS  </a:t>
            </a:r>
            <a:r>
              <a:rPr lang="ja-JP" altLang="en-US" dirty="0" smtClean="0"/>
              <a:t>（親密さは近さであ</a:t>
            </a:r>
            <a:r>
              <a:rPr lang="ja-JP" altLang="en-US" dirty="0"/>
              <a:t>る</a:t>
            </a:r>
            <a:r>
              <a:rPr lang="ja-JP" altLang="en-US" dirty="0" smtClean="0"/>
              <a:t>）</a:t>
            </a:r>
            <a:endParaRPr lang="en-US" altLang="ja-JP" dirty="0" smtClean="0"/>
          </a:p>
          <a:p>
            <a:pPr marL="0" indent="0">
              <a:buNone/>
            </a:pPr>
            <a:r>
              <a:rPr lang="ja-JP" altLang="en-US" dirty="0" smtClean="0"/>
              <a:t>（</a:t>
            </a:r>
            <a:r>
              <a:rPr lang="ja-JP" altLang="en-US" dirty="0"/>
              <a:t>運動感覚領域：　身体的</a:t>
            </a:r>
            <a:r>
              <a:rPr lang="ja-JP" altLang="en-US" dirty="0" smtClean="0"/>
              <a:t>な距離</a:t>
            </a:r>
            <a:r>
              <a:rPr lang="ja-JP" altLang="en-US" dirty="0"/>
              <a:t>　→　主観的判断</a:t>
            </a:r>
            <a:r>
              <a:rPr lang="ja-JP" altLang="en-US" dirty="0" smtClean="0"/>
              <a:t>：</a:t>
            </a:r>
            <a:r>
              <a:rPr lang="ja-JP" altLang="en-US" dirty="0"/>
              <a:t>親密さ</a:t>
            </a:r>
            <a:r>
              <a:rPr lang="ja-JP" altLang="en-US" dirty="0" smtClean="0"/>
              <a:t>）</a:t>
            </a:r>
            <a:endParaRPr lang="en-US" altLang="ja-JP" dirty="0" smtClean="0"/>
          </a:p>
          <a:p>
            <a:pPr marL="0" indent="0">
              <a:buNone/>
            </a:pPr>
            <a:r>
              <a:rPr lang="en-US" altLang="ja-JP" dirty="0" smtClean="0"/>
              <a:t>“We’re close friends.” </a:t>
            </a:r>
            <a:r>
              <a:rPr lang="ja-JP" altLang="en-US" dirty="0" smtClean="0"/>
              <a:t>（私たちは親しい友達です。）</a:t>
            </a:r>
            <a:endParaRPr lang="en-US" altLang="ja-JP" dirty="0"/>
          </a:p>
          <a:p>
            <a:pPr marL="0" indent="0">
              <a:buNone/>
            </a:pPr>
            <a:endParaRPr lang="en-US" altLang="ja-JP"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14</a:t>
            </a:fld>
            <a:endParaRPr kumimoji="1" lang="ja-JP" altLang="en-US"/>
          </a:p>
        </p:txBody>
      </p:sp>
    </p:spTree>
    <p:extLst>
      <p:ext uri="{BB962C8B-B14F-4D97-AF65-F5344CB8AC3E}">
        <p14:creationId xmlns:p14="http://schemas.microsoft.com/office/powerpoint/2010/main" val="328165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4184" y="271820"/>
            <a:ext cx="10515600" cy="717226"/>
          </a:xfr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p:spPr>
        <p:txBody>
          <a:bodyPr>
            <a:normAutofit/>
          </a:bodyPr>
          <a:lstStyle/>
          <a:p>
            <a:r>
              <a:rPr kumimoji="1" lang="ja-JP" altLang="en-US" dirty="0" smtClean="0"/>
              <a:t>事例の分析</a:t>
            </a:r>
            <a:endParaRPr kumimoji="1" lang="ja-JP" altLang="en-US" dirty="0"/>
          </a:p>
        </p:txBody>
      </p:sp>
      <p:sp>
        <p:nvSpPr>
          <p:cNvPr id="3" name="コンテンツ プレースホルダー 2"/>
          <p:cNvSpPr>
            <a:spLocks noGrp="1"/>
          </p:cNvSpPr>
          <p:nvPr>
            <p:ph idx="1"/>
          </p:nvPr>
        </p:nvSpPr>
        <p:spPr>
          <a:xfrm>
            <a:off x="615820" y="1203650"/>
            <a:ext cx="11206066" cy="4973314"/>
          </a:xfrm>
        </p:spPr>
        <p:txBody>
          <a:bodyPr>
            <a:normAutofit fontScale="55000" lnSpcReduction="20000"/>
          </a:bodyPr>
          <a:lstStyle/>
          <a:p>
            <a:r>
              <a:rPr lang="ja-JP" altLang="en-US" sz="6500" dirty="0" smtClean="0"/>
              <a:t>対応する部位　　日⇒英　　　英⇒</a:t>
            </a:r>
            <a:r>
              <a:rPr lang="ja-JP" altLang="en-US" sz="6500" dirty="0"/>
              <a:t>日</a:t>
            </a:r>
            <a:endParaRPr lang="en-US" altLang="ja-JP" sz="6500" dirty="0" smtClean="0"/>
          </a:p>
          <a:p>
            <a:r>
              <a:rPr lang="ja-JP" altLang="en-US" sz="6500" dirty="0" smtClean="0"/>
              <a:t>日英語で対応が重なる部位</a:t>
            </a:r>
            <a:endParaRPr lang="en-US" altLang="ja-JP" sz="6500" dirty="0" smtClean="0"/>
          </a:p>
          <a:p>
            <a:r>
              <a:rPr lang="ja-JP" altLang="en-US" sz="6500" dirty="0" smtClean="0"/>
              <a:t>身体部位と対応語数</a:t>
            </a:r>
            <a:endParaRPr lang="en-US" altLang="ja-JP" sz="6500" dirty="0" smtClean="0"/>
          </a:p>
          <a:p>
            <a:r>
              <a:rPr lang="ja-JP" altLang="en-US" sz="6500" dirty="0" smtClean="0"/>
              <a:t>事例の分析　</a:t>
            </a:r>
            <a:endParaRPr lang="en-US" altLang="ja-JP" sz="6500" dirty="0" smtClean="0"/>
          </a:p>
          <a:p>
            <a:pPr marL="0" indent="0">
              <a:buNone/>
            </a:pPr>
            <a:r>
              <a:rPr lang="ja-JP" altLang="en-US" sz="6500" dirty="0" smtClean="0"/>
              <a:t>　　　頭</a:t>
            </a:r>
            <a:r>
              <a:rPr lang="ja-JP" altLang="en-US" sz="6500" dirty="0"/>
              <a:t>・</a:t>
            </a:r>
            <a:r>
              <a:rPr lang="en-US" altLang="ja-JP" sz="6500" dirty="0"/>
              <a:t>head </a:t>
            </a:r>
            <a:r>
              <a:rPr lang="ja-JP" altLang="en-US" sz="6500" dirty="0" smtClean="0"/>
              <a:t>　首</a:t>
            </a:r>
            <a:r>
              <a:rPr lang="ja-JP" altLang="en-US" sz="6500" dirty="0"/>
              <a:t>・</a:t>
            </a:r>
            <a:r>
              <a:rPr lang="en-US" altLang="ja-JP" sz="6500" dirty="0" smtClean="0"/>
              <a:t>neck</a:t>
            </a:r>
            <a:r>
              <a:rPr lang="ja-JP" altLang="en-US" sz="6500" dirty="0" smtClean="0"/>
              <a:t>　目</a:t>
            </a:r>
            <a:r>
              <a:rPr lang="ja-JP" altLang="en-US" sz="6500" dirty="0"/>
              <a:t>・</a:t>
            </a:r>
            <a:r>
              <a:rPr lang="en-US" altLang="ja-JP" sz="6500" dirty="0" smtClean="0"/>
              <a:t>eye</a:t>
            </a:r>
            <a:r>
              <a:rPr lang="ja-JP" altLang="en-US" sz="6500" dirty="0" smtClean="0"/>
              <a:t>　　鼻</a:t>
            </a:r>
            <a:r>
              <a:rPr lang="ja-JP" altLang="en-US" sz="6500" dirty="0"/>
              <a:t>・</a:t>
            </a:r>
            <a:r>
              <a:rPr lang="en-US" altLang="ja-JP" sz="6500" dirty="0"/>
              <a:t>nose </a:t>
            </a:r>
            <a:r>
              <a:rPr lang="ja-JP" altLang="en-US" sz="6500" dirty="0" smtClean="0"/>
              <a:t>　毛</a:t>
            </a:r>
            <a:r>
              <a:rPr lang="ja-JP" altLang="en-US" sz="6500" dirty="0"/>
              <a:t>・</a:t>
            </a:r>
            <a:r>
              <a:rPr lang="en-US" altLang="ja-JP" sz="6500" dirty="0"/>
              <a:t>hair </a:t>
            </a:r>
          </a:p>
          <a:p>
            <a:pPr marL="0" indent="0">
              <a:buNone/>
            </a:pPr>
            <a:r>
              <a:rPr lang="ja-JP" altLang="en-US" sz="6500" dirty="0" smtClean="0"/>
              <a:t>　　　口</a:t>
            </a:r>
            <a:r>
              <a:rPr lang="ja-JP" altLang="en-US" sz="6500" dirty="0"/>
              <a:t>・舌・顎　</a:t>
            </a:r>
            <a:r>
              <a:rPr lang="en-US" altLang="ja-JP" sz="6500" dirty="0"/>
              <a:t>mouth</a:t>
            </a:r>
            <a:r>
              <a:rPr lang="ja-JP" altLang="en-US" sz="6500" dirty="0"/>
              <a:t>・</a:t>
            </a:r>
            <a:r>
              <a:rPr lang="en-US" altLang="ja-JP" sz="6500" dirty="0"/>
              <a:t>tongue</a:t>
            </a:r>
            <a:r>
              <a:rPr lang="ja-JP" altLang="en-US" sz="6500" dirty="0"/>
              <a:t>・</a:t>
            </a:r>
            <a:r>
              <a:rPr lang="en-US" altLang="ja-JP" sz="6500" dirty="0"/>
              <a:t>chin/ jaw </a:t>
            </a:r>
            <a:endParaRPr lang="en-US" altLang="ja-JP" sz="6500" dirty="0" smtClean="0"/>
          </a:p>
          <a:p>
            <a:r>
              <a:rPr lang="ja-JP" altLang="en-US" sz="6500" dirty="0"/>
              <a:t>身体</a:t>
            </a:r>
            <a:r>
              <a:rPr lang="ja-JP" altLang="en-US" sz="6500" dirty="0" smtClean="0"/>
              <a:t>部位のメカニズム　ー概念化の要因</a:t>
            </a:r>
            <a:r>
              <a:rPr lang="ja-JP" altLang="en-US" sz="6500" dirty="0" err="1" smtClean="0"/>
              <a:t>ー</a:t>
            </a:r>
            <a:endParaRPr lang="en-US" altLang="ja-JP" sz="6500" dirty="0" smtClean="0"/>
          </a:p>
          <a:p>
            <a:r>
              <a:rPr lang="ja-JP" altLang="en-US" sz="6500" dirty="0"/>
              <a:t>対応</a:t>
            </a:r>
            <a:r>
              <a:rPr lang="ja-JP" altLang="en-US" sz="6500" dirty="0" smtClean="0"/>
              <a:t>する部位の関係　換喩・提喩</a:t>
            </a:r>
            <a:endParaRPr lang="en-US" altLang="ja-JP" sz="6500" dirty="0" smtClean="0"/>
          </a:p>
          <a:p>
            <a:endParaRPr lang="en-US" altLang="ja-JP" dirty="0" smtClean="0"/>
          </a:p>
          <a:p>
            <a:pPr marL="0" indent="0">
              <a:buNone/>
            </a:pPr>
            <a:endParaRPr lang="en-US" altLang="ja-JP" dirty="0"/>
          </a:p>
          <a:p>
            <a:pPr marL="0" indent="0">
              <a:buNone/>
            </a:pPr>
            <a:r>
              <a:rPr lang="ja-JP" altLang="en-US" dirty="0" smtClean="0"/>
              <a:t>　　</a:t>
            </a:r>
            <a:endParaRPr lang="en-US" altLang="ja-JP" dirty="0" smtClean="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15</a:t>
            </a:fld>
            <a:endParaRPr kumimoji="1" lang="ja-JP" altLang="en-US"/>
          </a:p>
        </p:txBody>
      </p:sp>
    </p:spTree>
    <p:extLst>
      <p:ext uri="{BB962C8B-B14F-4D97-AF65-F5344CB8AC3E}">
        <p14:creationId xmlns:p14="http://schemas.microsoft.com/office/powerpoint/2010/main" val="196337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14604"/>
            <a:ext cx="10515600" cy="634482"/>
          </a:xfr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p:spPr>
        <p:txBody>
          <a:bodyPr>
            <a:normAutofit fontScale="90000"/>
          </a:bodyPr>
          <a:lstStyle/>
          <a:p>
            <a:r>
              <a:rPr lang="ja-JP" altLang="en-US" dirty="0"/>
              <a:t>事例の分析　　対応する部位　日→英</a:t>
            </a:r>
            <a:endParaRPr kumimoji="1" lang="ja-JP" altLang="en-US" dirty="0"/>
          </a:p>
        </p:txBody>
      </p:sp>
      <p:sp>
        <p:nvSpPr>
          <p:cNvPr id="3" name="コンテンツ プレースホルダー 2"/>
          <p:cNvSpPr>
            <a:spLocks noGrp="1"/>
          </p:cNvSpPr>
          <p:nvPr>
            <p:ph idx="1"/>
          </p:nvPr>
        </p:nvSpPr>
        <p:spPr>
          <a:xfrm>
            <a:off x="838200" y="951722"/>
            <a:ext cx="10515600" cy="5635690"/>
          </a:xfrm>
        </p:spPr>
        <p:txBody>
          <a:bodyPr>
            <a:normAutofit fontScale="47500" lnSpcReduction="20000"/>
          </a:bodyPr>
          <a:lstStyle/>
          <a:p>
            <a:pPr marL="0" indent="0">
              <a:buNone/>
            </a:pPr>
            <a:r>
              <a:rPr lang="en-US" altLang="ja-JP" sz="4200" b="1" dirty="0"/>
              <a:t>1 </a:t>
            </a:r>
            <a:r>
              <a:rPr lang="ja-JP" altLang="en-US" sz="4200" b="1" dirty="0"/>
              <a:t>頭：</a:t>
            </a:r>
            <a:r>
              <a:rPr lang="en-US" altLang="ja-JP" sz="4200" b="1" dirty="0"/>
              <a:t>eye  nose   hair   brain  ear </a:t>
            </a:r>
            <a:r>
              <a:rPr lang="ja-JP" altLang="en-US" sz="4200" b="1" dirty="0"/>
              <a:t>　</a:t>
            </a:r>
            <a:r>
              <a:rPr lang="en-US" altLang="ja-JP" sz="4200" b="1" dirty="0">
                <a:solidFill>
                  <a:srgbClr val="FF0000"/>
                </a:solidFill>
              </a:rPr>
              <a:t>blood </a:t>
            </a:r>
            <a:r>
              <a:rPr lang="en-US" altLang="ja-JP" sz="4200" b="1" dirty="0">
                <a:solidFill>
                  <a:schemeClr val="accent2"/>
                </a:solidFill>
              </a:rPr>
              <a:t> </a:t>
            </a:r>
            <a:r>
              <a:rPr lang="en-US" altLang="ja-JP" sz="4200" b="1" dirty="0"/>
              <a:t> </a:t>
            </a:r>
          </a:p>
          <a:p>
            <a:pPr marL="0" indent="0">
              <a:buNone/>
            </a:pPr>
            <a:r>
              <a:rPr lang="en-US" altLang="ja-JP" sz="4200" b="1" dirty="0"/>
              <a:t>2 </a:t>
            </a:r>
            <a:r>
              <a:rPr lang="ja-JP" altLang="en-US" sz="4200" b="1" dirty="0"/>
              <a:t>顔：</a:t>
            </a:r>
            <a:r>
              <a:rPr lang="en-US" altLang="ja-JP" sz="4200" b="1" dirty="0"/>
              <a:t>cheek  chin </a:t>
            </a:r>
            <a:r>
              <a:rPr lang="ja-JP" altLang="en-US" sz="4200" b="1" dirty="0"/>
              <a:t>　</a:t>
            </a:r>
          </a:p>
          <a:p>
            <a:pPr marL="0" indent="0">
              <a:buNone/>
            </a:pPr>
            <a:r>
              <a:rPr lang="ja-JP" altLang="en-US" sz="4200" b="1" dirty="0" smtClean="0"/>
              <a:t>   面</a:t>
            </a:r>
            <a:r>
              <a:rPr lang="ja-JP" altLang="en-US" sz="4200" b="1" dirty="0"/>
              <a:t>：</a:t>
            </a:r>
            <a:r>
              <a:rPr lang="en-US" altLang="ja-JP" sz="4200" b="1" dirty="0"/>
              <a:t>head </a:t>
            </a:r>
            <a:r>
              <a:rPr lang="en-US" altLang="ja-JP" sz="4200" b="1" dirty="0">
                <a:solidFill>
                  <a:srgbClr val="FF0000"/>
                </a:solidFill>
              </a:rPr>
              <a:t> skin   </a:t>
            </a:r>
            <a:r>
              <a:rPr lang="en-US" altLang="ja-JP" sz="4200" b="1" dirty="0">
                <a:solidFill>
                  <a:schemeClr val="accent2"/>
                </a:solidFill>
              </a:rPr>
              <a:t>heel   leaf </a:t>
            </a:r>
            <a:r>
              <a:rPr lang="ja-JP" altLang="en-US" sz="4200" b="1" dirty="0"/>
              <a:t>　</a:t>
            </a:r>
          </a:p>
          <a:p>
            <a:pPr marL="0" indent="0">
              <a:buNone/>
            </a:pPr>
            <a:r>
              <a:rPr lang="en-US" altLang="ja-JP" sz="4200" b="1" dirty="0"/>
              <a:t>3 </a:t>
            </a:r>
            <a:r>
              <a:rPr lang="ja-JP" altLang="en-US" sz="4200" b="1" dirty="0"/>
              <a:t>額：</a:t>
            </a:r>
            <a:r>
              <a:rPr lang="en-US" altLang="ja-JP" sz="4200" b="1" dirty="0"/>
              <a:t>head  face   brow   hair   eye</a:t>
            </a:r>
          </a:p>
          <a:p>
            <a:pPr marL="0" indent="0">
              <a:buNone/>
            </a:pPr>
            <a:r>
              <a:rPr lang="en-US" altLang="ja-JP" sz="4200" b="1" dirty="0"/>
              <a:t>4</a:t>
            </a:r>
            <a:r>
              <a:rPr lang="ja-JP" altLang="en-US" sz="4200" b="1" dirty="0"/>
              <a:t>目：</a:t>
            </a:r>
            <a:r>
              <a:rPr lang="en-US" altLang="ja-JP" sz="4200" b="1" dirty="0"/>
              <a:t>neck  head   </a:t>
            </a:r>
            <a:r>
              <a:rPr lang="en-US" altLang="ja-JP" sz="4200" b="1" dirty="0">
                <a:solidFill>
                  <a:srgbClr val="FF0000"/>
                </a:solidFill>
              </a:rPr>
              <a:t>body</a:t>
            </a:r>
            <a:r>
              <a:rPr lang="en-US" altLang="ja-JP" sz="4200" b="1" dirty="0">
                <a:solidFill>
                  <a:schemeClr val="accent2"/>
                </a:solidFill>
              </a:rPr>
              <a:t>   hand   </a:t>
            </a:r>
            <a:r>
              <a:rPr lang="en-US" altLang="ja-JP" sz="4200" b="1" dirty="0"/>
              <a:t>ahead </a:t>
            </a:r>
            <a:r>
              <a:rPr lang="ja-JP" altLang="en-US" sz="4200" b="1" dirty="0"/>
              <a:t>　</a:t>
            </a:r>
            <a:r>
              <a:rPr lang="en-US" altLang="ja-JP" sz="4200" b="1" dirty="0">
                <a:solidFill>
                  <a:schemeClr val="accent2"/>
                </a:solidFill>
              </a:rPr>
              <a:t>back</a:t>
            </a:r>
            <a:r>
              <a:rPr lang="en-US" altLang="ja-JP" sz="4200" b="1" dirty="0"/>
              <a:t>  face  </a:t>
            </a:r>
            <a:r>
              <a:rPr lang="en-US" altLang="ja-JP" sz="4200" b="1" dirty="0">
                <a:solidFill>
                  <a:schemeClr val="accent2"/>
                </a:solidFill>
              </a:rPr>
              <a:t>heart  </a:t>
            </a:r>
            <a:r>
              <a:rPr lang="en-US" altLang="ja-JP" sz="4200" b="1" dirty="0"/>
              <a:t>tooth</a:t>
            </a:r>
          </a:p>
          <a:p>
            <a:pPr marL="0" indent="0">
              <a:buNone/>
            </a:pPr>
            <a:r>
              <a:rPr lang="en-US" altLang="ja-JP" sz="4200" b="1" dirty="0"/>
              <a:t>      heart  nose  teeth  </a:t>
            </a:r>
            <a:r>
              <a:rPr lang="en-US" altLang="ja-JP" sz="4200" b="1" dirty="0">
                <a:solidFill>
                  <a:schemeClr val="accent2"/>
                </a:solidFill>
              </a:rPr>
              <a:t>side  </a:t>
            </a:r>
            <a:r>
              <a:rPr lang="en-US" altLang="ja-JP" sz="4200" b="1" dirty="0">
                <a:solidFill>
                  <a:srgbClr val="FF0000"/>
                </a:solidFill>
              </a:rPr>
              <a:t>flesh</a:t>
            </a:r>
            <a:r>
              <a:rPr lang="en-US" altLang="ja-JP" sz="4200" b="1" dirty="0">
                <a:solidFill>
                  <a:schemeClr val="accent2"/>
                </a:solidFill>
              </a:rPr>
              <a:t>  </a:t>
            </a:r>
            <a:r>
              <a:rPr lang="en-US" altLang="ja-JP" sz="4200" b="1" dirty="0"/>
              <a:t>tongue  </a:t>
            </a:r>
            <a:r>
              <a:rPr lang="en-US" altLang="ja-JP" sz="4200" b="1" dirty="0">
                <a:solidFill>
                  <a:schemeClr val="accent2"/>
                </a:solidFill>
              </a:rPr>
              <a:t>backside</a:t>
            </a:r>
          </a:p>
          <a:p>
            <a:pPr marL="0" indent="0">
              <a:buNone/>
            </a:pPr>
            <a:r>
              <a:rPr lang="en-US" altLang="ja-JP" sz="4200" b="1" dirty="0"/>
              <a:t> </a:t>
            </a:r>
            <a:r>
              <a:rPr lang="en-US" altLang="ja-JP" sz="4200" b="1" dirty="0" smtClean="0"/>
              <a:t>  </a:t>
            </a:r>
            <a:r>
              <a:rPr lang="ja-JP" altLang="en-US" sz="4200" b="1" dirty="0" smtClean="0"/>
              <a:t>目頭</a:t>
            </a:r>
            <a:r>
              <a:rPr lang="ja-JP" altLang="en-US" sz="4200" b="1" dirty="0"/>
              <a:t>：</a:t>
            </a:r>
            <a:r>
              <a:rPr lang="en-US" altLang="ja-JP" sz="4200" b="1" dirty="0"/>
              <a:t>eye</a:t>
            </a:r>
          </a:p>
          <a:p>
            <a:pPr marL="0" indent="0">
              <a:buNone/>
            </a:pPr>
            <a:r>
              <a:rPr lang="en-US" altLang="ja-JP" sz="4200" b="1" dirty="0"/>
              <a:t>5 </a:t>
            </a:r>
            <a:r>
              <a:rPr lang="ja-JP" altLang="en-US" sz="4200" b="1" dirty="0"/>
              <a:t>鼻</a:t>
            </a:r>
            <a:r>
              <a:rPr lang="en-US" altLang="ja-JP" sz="4200" b="1" dirty="0"/>
              <a:t>: cheek jowl face head </a:t>
            </a:r>
            <a:r>
              <a:rPr lang="en-US" altLang="ja-JP" sz="4200" b="1" dirty="0">
                <a:solidFill>
                  <a:schemeClr val="accent2"/>
                </a:solidFill>
              </a:rPr>
              <a:t>palm nerve </a:t>
            </a:r>
          </a:p>
          <a:p>
            <a:pPr marL="0" indent="0">
              <a:buNone/>
            </a:pPr>
            <a:r>
              <a:rPr lang="en-US" altLang="ja-JP" sz="4200" b="1" dirty="0"/>
              <a:t>6 </a:t>
            </a:r>
            <a:r>
              <a:rPr lang="ja-JP" altLang="en-US" sz="4200" b="1" dirty="0"/>
              <a:t>耳</a:t>
            </a:r>
            <a:r>
              <a:rPr lang="en-US" altLang="ja-JP" sz="4200" b="1" dirty="0"/>
              <a:t>: head </a:t>
            </a:r>
          </a:p>
          <a:p>
            <a:pPr marL="0" indent="0">
              <a:buNone/>
            </a:pPr>
            <a:r>
              <a:rPr lang="en-US" altLang="ja-JP" sz="4200" b="1" dirty="0"/>
              <a:t>7 </a:t>
            </a:r>
            <a:r>
              <a:rPr lang="ja-JP" altLang="en-US" sz="4200" b="1" dirty="0"/>
              <a:t>口</a:t>
            </a:r>
            <a:r>
              <a:rPr lang="en-US" altLang="ja-JP" sz="4200" b="1" dirty="0"/>
              <a:t>: tongue  head  lip  nose  tongue  </a:t>
            </a:r>
            <a:r>
              <a:rPr lang="en-US" altLang="ja-JP" sz="4200" b="1" dirty="0">
                <a:solidFill>
                  <a:schemeClr val="accent2"/>
                </a:solidFill>
              </a:rPr>
              <a:t>arm </a:t>
            </a:r>
            <a:r>
              <a:rPr lang="en-US" altLang="ja-JP" sz="4200" b="1" dirty="0"/>
              <a:t> palate  beak </a:t>
            </a:r>
          </a:p>
          <a:p>
            <a:pPr marL="0" indent="0">
              <a:buNone/>
            </a:pPr>
            <a:r>
              <a:rPr lang="en-US" altLang="ja-JP" sz="4200" b="1" dirty="0"/>
              <a:t>8 </a:t>
            </a:r>
            <a:r>
              <a:rPr lang="ja-JP" altLang="en-US" sz="4200" b="1" dirty="0"/>
              <a:t>歯：</a:t>
            </a:r>
            <a:r>
              <a:rPr lang="en-US" altLang="ja-JP" sz="4200" b="1" dirty="0"/>
              <a:t>head </a:t>
            </a:r>
          </a:p>
          <a:p>
            <a:pPr marL="0" indent="0">
              <a:buNone/>
            </a:pPr>
            <a:r>
              <a:rPr lang="en-US" altLang="ja-JP" sz="4200" b="1" dirty="0"/>
              <a:t>9 </a:t>
            </a:r>
            <a:r>
              <a:rPr lang="ja-JP" altLang="en-US" sz="4200" b="1" dirty="0"/>
              <a:t>舌：</a:t>
            </a:r>
            <a:r>
              <a:rPr lang="en-US" altLang="ja-JP" sz="4200" b="1" dirty="0"/>
              <a:t>mouth palate </a:t>
            </a:r>
          </a:p>
          <a:p>
            <a:pPr marL="0" indent="0">
              <a:buNone/>
            </a:pPr>
            <a:r>
              <a:rPr lang="en-US" altLang="ja-JP" sz="4200" b="1" dirty="0"/>
              <a:t>10 </a:t>
            </a:r>
            <a:r>
              <a:rPr lang="ja-JP" altLang="en-US" sz="4200" b="1" dirty="0"/>
              <a:t>顎：</a:t>
            </a:r>
            <a:r>
              <a:rPr lang="en-US" altLang="ja-JP" sz="4200" b="1" dirty="0"/>
              <a:t>lip  head  </a:t>
            </a:r>
            <a:r>
              <a:rPr lang="en-US" altLang="ja-JP" sz="4200" b="1" dirty="0">
                <a:solidFill>
                  <a:schemeClr val="accent2"/>
                </a:solidFill>
              </a:rPr>
              <a:t>side</a:t>
            </a:r>
            <a:r>
              <a:rPr lang="en-US" altLang="ja-JP" sz="4200" b="1" dirty="0"/>
              <a:t>  mouth </a:t>
            </a:r>
          </a:p>
          <a:p>
            <a:pPr marL="0" indent="0">
              <a:buNone/>
            </a:pPr>
            <a:r>
              <a:rPr lang="en-US" altLang="ja-JP" sz="4200" b="1" dirty="0"/>
              <a:t>11 </a:t>
            </a:r>
            <a:r>
              <a:rPr lang="ja-JP" altLang="en-US" sz="4200" b="1" dirty="0"/>
              <a:t>首：</a:t>
            </a:r>
            <a:r>
              <a:rPr lang="en-US" altLang="ja-JP" sz="4200" b="1" dirty="0"/>
              <a:t>eye  ears  teeth  hair  head  nose  brain  </a:t>
            </a:r>
            <a:r>
              <a:rPr lang="en-US" altLang="ja-JP" sz="4200" b="1" dirty="0">
                <a:solidFill>
                  <a:schemeClr val="accent2"/>
                </a:solidFill>
              </a:rPr>
              <a:t>heel  shoulder</a:t>
            </a:r>
          </a:p>
          <a:p>
            <a:pPr marL="0" indent="0">
              <a:buNone/>
            </a:pPr>
            <a:r>
              <a:rPr lang="en-US" altLang="ja-JP" sz="4200" b="1" dirty="0"/>
              <a:t>12 </a:t>
            </a:r>
            <a:r>
              <a:rPr lang="ja-JP" altLang="en-US" sz="4200" b="1" dirty="0"/>
              <a:t>喉：</a:t>
            </a:r>
            <a:r>
              <a:rPr lang="en-US" altLang="ja-JP" sz="4200" b="1" dirty="0"/>
              <a:t>mouth  lip </a:t>
            </a:r>
            <a:r>
              <a:rPr lang="en-US" altLang="ja-JP" sz="4200" b="1" dirty="0">
                <a:solidFill>
                  <a:schemeClr val="accent2"/>
                </a:solidFill>
              </a:rPr>
              <a:t> </a:t>
            </a:r>
            <a:r>
              <a:rPr lang="en-US" altLang="ja-JP" sz="4200" b="1" dirty="0">
                <a:solidFill>
                  <a:srgbClr val="FF0000"/>
                </a:solidFill>
              </a:rPr>
              <a:t>body</a:t>
            </a:r>
            <a:r>
              <a:rPr lang="en-US" altLang="ja-JP" sz="4200" b="1" dirty="0">
                <a:solidFill>
                  <a:schemeClr val="accent2"/>
                </a:solidFill>
              </a:rPr>
              <a:t>  </a:t>
            </a:r>
            <a:r>
              <a:rPr lang="en-US" altLang="ja-JP" sz="4200" b="1" dirty="0"/>
              <a:t>tongue</a:t>
            </a:r>
          </a:p>
          <a:p>
            <a:pPr marL="0" indent="0">
              <a:buNone/>
            </a:pPr>
            <a:r>
              <a:rPr lang="en-US" altLang="ja-JP" sz="4200" b="1" dirty="0"/>
              <a:t>13 </a:t>
            </a:r>
            <a:r>
              <a:rPr lang="ja-JP" altLang="en-US" sz="4200" b="1" dirty="0"/>
              <a:t>毛：</a:t>
            </a:r>
            <a:r>
              <a:rPr lang="en-US" altLang="ja-JP" sz="4200" b="1" dirty="0">
                <a:solidFill>
                  <a:schemeClr val="accent2"/>
                </a:solidFill>
              </a:rPr>
              <a:t>skin </a:t>
            </a:r>
            <a:r>
              <a:rPr lang="en-US" altLang="ja-JP" sz="4200" b="1" dirty="0"/>
              <a:t> cheek  teeth </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16</a:t>
            </a:fld>
            <a:endParaRPr kumimoji="1" lang="ja-JP" altLang="en-US"/>
          </a:p>
        </p:txBody>
      </p:sp>
    </p:spTree>
    <p:extLst>
      <p:ext uri="{BB962C8B-B14F-4D97-AF65-F5344CB8AC3E}">
        <p14:creationId xmlns:p14="http://schemas.microsoft.com/office/powerpoint/2010/main" val="2533941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49290"/>
            <a:ext cx="10515600" cy="709126"/>
          </a:xfr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p:spPr>
        <p:txBody>
          <a:bodyPr>
            <a:normAutofit/>
          </a:bodyPr>
          <a:lstStyle/>
          <a:p>
            <a:r>
              <a:rPr lang="ja-JP" altLang="en-US" dirty="0"/>
              <a:t>事例の分析　　対応する部位　英→日</a:t>
            </a:r>
            <a:endParaRPr kumimoji="1" lang="ja-JP" altLang="en-US" dirty="0"/>
          </a:p>
        </p:txBody>
      </p:sp>
      <p:sp>
        <p:nvSpPr>
          <p:cNvPr id="3" name="コンテンツ プレースホルダー 2"/>
          <p:cNvSpPr>
            <a:spLocks noGrp="1"/>
          </p:cNvSpPr>
          <p:nvPr>
            <p:ph idx="1"/>
          </p:nvPr>
        </p:nvSpPr>
        <p:spPr>
          <a:xfrm>
            <a:off x="838200" y="961053"/>
            <a:ext cx="10515600" cy="5514392"/>
          </a:xfrm>
        </p:spPr>
        <p:txBody>
          <a:bodyPr>
            <a:normAutofit fontScale="77500" lnSpcReduction="20000"/>
          </a:bodyPr>
          <a:lstStyle/>
          <a:p>
            <a:pPr marL="0" indent="0">
              <a:buNone/>
            </a:pPr>
            <a:r>
              <a:rPr lang="en-US" altLang="ja-JP" b="1" dirty="0" smtClean="0"/>
              <a:t>1 </a:t>
            </a:r>
            <a:r>
              <a:rPr lang="en-US" altLang="ja-JP" b="1" dirty="0"/>
              <a:t>head : </a:t>
            </a:r>
            <a:r>
              <a:rPr lang="ja-JP" altLang="en-US" b="1" dirty="0"/>
              <a:t>首　</a:t>
            </a:r>
            <a:r>
              <a:rPr lang="ja-JP" altLang="en-US" b="1" dirty="0">
                <a:solidFill>
                  <a:schemeClr val="accent2"/>
                </a:solidFill>
              </a:rPr>
              <a:t>腹</a:t>
            </a:r>
            <a:r>
              <a:rPr lang="ja-JP" altLang="en-US" b="1" dirty="0"/>
              <a:t>　目　</a:t>
            </a:r>
            <a:r>
              <a:rPr lang="ja-JP" altLang="en-US" b="1" dirty="0">
                <a:solidFill>
                  <a:schemeClr val="accent2"/>
                </a:solidFill>
              </a:rPr>
              <a:t>手</a:t>
            </a:r>
            <a:r>
              <a:rPr lang="ja-JP" altLang="en-US" b="1" dirty="0"/>
              <a:t>　顔　額 </a:t>
            </a:r>
            <a:r>
              <a:rPr lang="ja-JP" altLang="en-US" b="1" dirty="0">
                <a:solidFill>
                  <a:srgbClr val="FF0000"/>
                </a:solidFill>
              </a:rPr>
              <a:t>　身</a:t>
            </a:r>
            <a:r>
              <a:rPr lang="ja-JP" altLang="en-US" b="1" dirty="0"/>
              <a:t>　鼻　</a:t>
            </a:r>
            <a:r>
              <a:rPr lang="ja-JP" altLang="en-US" b="1" dirty="0">
                <a:solidFill>
                  <a:schemeClr val="accent2"/>
                </a:solidFill>
              </a:rPr>
              <a:t>背　胸　</a:t>
            </a:r>
            <a:r>
              <a:rPr lang="ja-JP" altLang="en-US" b="1" dirty="0"/>
              <a:t>面　</a:t>
            </a:r>
            <a:r>
              <a:rPr lang="ja-JP" altLang="en-US" b="1" dirty="0">
                <a:solidFill>
                  <a:srgbClr val="FF0000"/>
                </a:solidFill>
              </a:rPr>
              <a:t>骨</a:t>
            </a:r>
            <a:r>
              <a:rPr lang="ja-JP" altLang="en-US" b="1" dirty="0"/>
              <a:t>　歯</a:t>
            </a:r>
            <a:r>
              <a:rPr lang="ja-JP" altLang="en-US" b="1" dirty="0">
                <a:solidFill>
                  <a:schemeClr val="accent2"/>
                </a:solidFill>
              </a:rPr>
              <a:t>　腕</a:t>
            </a:r>
          </a:p>
          <a:p>
            <a:pPr marL="0" indent="0">
              <a:buNone/>
            </a:pPr>
            <a:r>
              <a:rPr lang="en-US" altLang="ja-JP" b="1" dirty="0"/>
              <a:t>2 face: </a:t>
            </a:r>
            <a:r>
              <a:rPr lang="ja-JP" altLang="en-US" b="1" dirty="0"/>
              <a:t>口　腕　目　</a:t>
            </a:r>
            <a:r>
              <a:rPr lang="ja-JP" altLang="en-US" b="1" dirty="0">
                <a:solidFill>
                  <a:srgbClr val="FF0000"/>
                </a:solidFill>
              </a:rPr>
              <a:t>体</a:t>
            </a:r>
            <a:r>
              <a:rPr lang="ja-JP" altLang="en-US" b="1" dirty="0">
                <a:solidFill>
                  <a:schemeClr val="accent2"/>
                </a:solidFill>
              </a:rPr>
              <a:t>面　手</a:t>
            </a:r>
            <a:r>
              <a:rPr lang="ja-JP" altLang="en-US" b="1" dirty="0"/>
              <a:t>　あご</a:t>
            </a:r>
          </a:p>
          <a:p>
            <a:pPr marL="0" indent="0">
              <a:buNone/>
            </a:pPr>
            <a:r>
              <a:rPr lang="en-US" altLang="ja-JP" b="1" dirty="0"/>
              <a:t>3 forehead: </a:t>
            </a:r>
          </a:p>
          <a:p>
            <a:pPr marL="0" indent="0">
              <a:buNone/>
            </a:pPr>
            <a:r>
              <a:rPr lang="en-US" altLang="ja-JP" b="1" dirty="0"/>
              <a:t>4 eye: </a:t>
            </a:r>
            <a:r>
              <a:rPr lang="ja-JP" altLang="en-US" b="1" dirty="0"/>
              <a:t>頭　</a:t>
            </a:r>
            <a:r>
              <a:rPr lang="ja-JP" altLang="en-US" b="1" dirty="0">
                <a:solidFill>
                  <a:schemeClr val="accent2"/>
                </a:solidFill>
              </a:rPr>
              <a:t>手</a:t>
            </a:r>
            <a:r>
              <a:rPr lang="ja-JP" altLang="en-US" b="1" dirty="0"/>
              <a:t>　面　鼻　</a:t>
            </a:r>
            <a:r>
              <a:rPr lang="ja-JP" altLang="en-US" b="1" dirty="0">
                <a:solidFill>
                  <a:schemeClr val="accent2"/>
                </a:solidFill>
              </a:rPr>
              <a:t>腕</a:t>
            </a:r>
            <a:r>
              <a:rPr lang="ja-JP" altLang="en-US" b="1" dirty="0"/>
              <a:t>　まゆ　首　</a:t>
            </a:r>
            <a:r>
              <a:rPr lang="ja-JP" altLang="en-US" b="1" dirty="0">
                <a:solidFill>
                  <a:srgbClr val="FF0000"/>
                </a:solidFill>
              </a:rPr>
              <a:t>身</a:t>
            </a:r>
            <a:r>
              <a:rPr lang="ja-JP" altLang="en-US" b="1" dirty="0">
                <a:solidFill>
                  <a:schemeClr val="accent2"/>
                </a:solidFill>
              </a:rPr>
              <a:t>　腹</a:t>
            </a:r>
          </a:p>
          <a:p>
            <a:pPr marL="0" indent="0">
              <a:buNone/>
            </a:pPr>
            <a:r>
              <a:rPr lang="en-US" altLang="ja-JP" b="1" dirty="0"/>
              <a:t>5 nose: </a:t>
            </a:r>
            <a:r>
              <a:rPr lang="ja-JP" altLang="en-US" b="1" dirty="0"/>
              <a:t>目　</a:t>
            </a:r>
            <a:r>
              <a:rPr lang="ja-JP" altLang="en-US" b="1" dirty="0">
                <a:solidFill>
                  <a:schemeClr val="accent2"/>
                </a:solidFill>
              </a:rPr>
              <a:t>尻</a:t>
            </a:r>
            <a:r>
              <a:rPr lang="ja-JP" altLang="en-US" b="1" dirty="0"/>
              <a:t>　顔　首　頭　</a:t>
            </a:r>
            <a:r>
              <a:rPr lang="ja-JP" altLang="en-US" b="1" dirty="0">
                <a:solidFill>
                  <a:schemeClr val="accent2"/>
                </a:solidFill>
              </a:rPr>
              <a:t>しっぽ（尾）</a:t>
            </a:r>
            <a:r>
              <a:rPr lang="ja-JP" altLang="en-US" b="1" dirty="0"/>
              <a:t>　面　</a:t>
            </a:r>
            <a:r>
              <a:rPr lang="ja-JP" altLang="en-US" b="1" dirty="0">
                <a:solidFill>
                  <a:srgbClr val="FF0000"/>
                </a:solidFill>
              </a:rPr>
              <a:t>身</a:t>
            </a:r>
            <a:r>
              <a:rPr lang="ja-JP" altLang="en-US" b="1" dirty="0"/>
              <a:t>　あご　口　</a:t>
            </a:r>
            <a:r>
              <a:rPr lang="ja-JP" altLang="en-US" b="1" dirty="0">
                <a:solidFill>
                  <a:schemeClr val="accent2"/>
                </a:solidFill>
              </a:rPr>
              <a:t>腹</a:t>
            </a:r>
            <a:r>
              <a:rPr lang="ja-JP" altLang="en-US" b="1" dirty="0"/>
              <a:t>　耳</a:t>
            </a:r>
          </a:p>
          <a:p>
            <a:pPr marL="0" indent="0">
              <a:buNone/>
            </a:pPr>
            <a:r>
              <a:rPr lang="en-US" altLang="ja-JP" b="1" dirty="0"/>
              <a:t>6 ear: </a:t>
            </a:r>
            <a:r>
              <a:rPr lang="ja-JP" altLang="en-US" b="1" dirty="0"/>
              <a:t>目　</a:t>
            </a:r>
            <a:r>
              <a:rPr lang="ja-JP" altLang="en-US" b="1" dirty="0">
                <a:solidFill>
                  <a:schemeClr val="accent2"/>
                </a:solidFill>
              </a:rPr>
              <a:t>手</a:t>
            </a:r>
            <a:r>
              <a:rPr lang="ja-JP" altLang="en-US" b="1" dirty="0"/>
              <a:t>　首　つら　口　</a:t>
            </a:r>
            <a:r>
              <a:rPr lang="ja-JP" altLang="en-US" b="1" dirty="0">
                <a:solidFill>
                  <a:schemeClr val="accent2"/>
                </a:solidFill>
              </a:rPr>
              <a:t>足</a:t>
            </a:r>
            <a:r>
              <a:rPr lang="ja-JP" altLang="en-US" b="1" dirty="0"/>
              <a:t>　くちばし</a:t>
            </a:r>
          </a:p>
          <a:p>
            <a:pPr marL="0" indent="0">
              <a:buNone/>
            </a:pPr>
            <a:r>
              <a:rPr lang="en-US" altLang="ja-JP" b="1" dirty="0"/>
              <a:t>7 mouth: </a:t>
            </a:r>
            <a:r>
              <a:rPr lang="ja-JP" altLang="en-US" b="1" dirty="0">
                <a:solidFill>
                  <a:schemeClr val="accent2"/>
                </a:solidFill>
              </a:rPr>
              <a:t>手</a:t>
            </a:r>
            <a:r>
              <a:rPr lang="ja-JP" altLang="en-US" b="1" dirty="0"/>
              <a:t>　つら　　舌　　頭　顔　歯　</a:t>
            </a:r>
            <a:r>
              <a:rPr lang="ja-JP" altLang="en-US" b="1" dirty="0">
                <a:solidFill>
                  <a:schemeClr val="accent2"/>
                </a:solidFill>
              </a:rPr>
              <a:t>腹　</a:t>
            </a:r>
          </a:p>
          <a:p>
            <a:pPr marL="0" indent="0">
              <a:buNone/>
            </a:pPr>
            <a:r>
              <a:rPr lang="en-US" altLang="ja-JP" b="1" dirty="0"/>
              <a:t>8 tooth: </a:t>
            </a:r>
            <a:r>
              <a:rPr lang="ja-JP" altLang="en-US" b="1" dirty="0">
                <a:solidFill>
                  <a:schemeClr val="accent2"/>
                </a:solidFill>
              </a:rPr>
              <a:t>手 </a:t>
            </a:r>
            <a:r>
              <a:rPr lang="ja-JP" altLang="en-US" b="1" dirty="0"/>
              <a:t>　牙　</a:t>
            </a:r>
            <a:r>
              <a:rPr lang="ja-JP" altLang="en-US" b="1" dirty="0">
                <a:solidFill>
                  <a:schemeClr val="accent2"/>
                </a:solidFill>
              </a:rPr>
              <a:t>腰　</a:t>
            </a:r>
            <a:r>
              <a:rPr lang="ja-JP" altLang="en-US" b="1" dirty="0">
                <a:solidFill>
                  <a:srgbClr val="FF0000"/>
                </a:solidFill>
              </a:rPr>
              <a:t>骨</a:t>
            </a:r>
            <a:r>
              <a:rPr lang="ja-JP" altLang="en-US" b="1" dirty="0"/>
              <a:t>　口　面　</a:t>
            </a:r>
            <a:r>
              <a:rPr lang="ja-JP" altLang="en-US" b="1" dirty="0">
                <a:solidFill>
                  <a:schemeClr val="accent2"/>
                </a:solidFill>
              </a:rPr>
              <a:t>肝</a:t>
            </a:r>
            <a:r>
              <a:rPr lang="ja-JP" altLang="en-US" b="1" dirty="0"/>
              <a:t>　舌　</a:t>
            </a:r>
            <a:r>
              <a:rPr lang="ja-JP" altLang="en-US" b="1" dirty="0">
                <a:solidFill>
                  <a:srgbClr val="FF0000"/>
                </a:solidFill>
              </a:rPr>
              <a:t>身</a:t>
            </a:r>
            <a:r>
              <a:rPr lang="ja-JP" altLang="en-US" b="1" dirty="0">
                <a:solidFill>
                  <a:schemeClr val="accent2"/>
                </a:solidFill>
              </a:rPr>
              <a:t>　</a:t>
            </a:r>
            <a:r>
              <a:rPr lang="ja-JP" altLang="en-US" b="1" dirty="0">
                <a:solidFill>
                  <a:srgbClr val="FF0000"/>
                </a:solidFill>
              </a:rPr>
              <a:t>神経</a:t>
            </a:r>
            <a:r>
              <a:rPr lang="ja-JP" altLang="en-US" b="1" dirty="0">
                <a:solidFill>
                  <a:schemeClr val="accent2"/>
                </a:solidFill>
              </a:rPr>
              <a:t>　</a:t>
            </a:r>
            <a:r>
              <a:rPr lang="ja-JP" altLang="en-US" b="1" dirty="0"/>
              <a:t>目　</a:t>
            </a:r>
            <a:r>
              <a:rPr lang="ja-JP" altLang="en-US" b="1" dirty="0">
                <a:solidFill>
                  <a:srgbClr val="FF0000"/>
                </a:solidFill>
              </a:rPr>
              <a:t>肉</a:t>
            </a:r>
            <a:r>
              <a:rPr lang="ja-JP" altLang="en-US" b="1" dirty="0"/>
              <a:t>　</a:t>
            </a:r>
          </a:p>
          <a:p>
            <a:pPr marL="0" indent="0">
              <a:buNone/>
            </a:pPr>
            <a:r>
              <a:rPr lang="en-US" altLang="ja-JP" b="1" dirty="0"/>
              <a:t>9 tongue: </a:t>
            </a:r>
            <a:r>
              <a:rPr lang="ja-JP" altLang="en-US" b="1" dirty="0"/>
              <a:t>口　耳　唇　のど　首　目　</a:t>
            </a:r>
            <a:r>
              <a:rPr lang="ja-JP" altLang="en-US" b="1" dirty="0">
                <a:solidFill>
                  <a:srgbClr val="FF0000"/>
                </a:solidFill>
              </a:rPr>
              <a:t>肉</a:t>
            </a:r>
            <a:r>
              <a:rPr lang="ja-JP" altLang="en-US" b="1" dirty="0">
                <a:solidFill>
                  <a:schemeClr val="accent2"/>
                </a:solidFill>
              </a:rPr>
              <a:t>　腹　</a:t>
            </a:r>
            <a:r>
              <a:rPr lang="ja-JP" altLang="en-US" b="1" dirty="0">
                <a:solidFill>
                  <a:srgbClr val="FF0000"/>
                </a:solidFill>
              </a:rPr>
              <a:t>皮</a:t>
            </a:r>
          </a:p>
          <a:p>
            <a:pPr marL="0" indent="0">
              <a:buNone/>
            </a:pPr>
            <a:r>
              <a:rPr lang="en-US" altLang="ja-JP" b="1" dirty="0"/>
              <a:t>10 jaw: </a:t>
            </a:r>
            <a:r>
              <a:rPr lang="ja-JP" altLang="en-US" b="1" dirty="0">
                <a:solidFill>
                  <a:schemeClr val="accent2"/>
                </a:solidFill>
              </a:rPr>
              <a:t>腹</a:t>
            </a:r>
            <a:r>
              <a:rPr lang="ja-JP" altLang="en-US" b="1" dirty="0"/>
              <a:t>　舌　口</a:t>
            </a:r>
          </a:p>
          <a:p>
            <a:pPr marL="0" indent="0">
              <a:buNone/>
            </a:pPr>
            <a:r>
              <a:rPr lang="en-US" altLang="ja-JP" b="1" dirty="0"/>
              <a:t>11 neck: </a:t>
            </a:r>
            <a:r>
              <a:rPr lang="ja-JP" altLang="en-US" b="1" dirty="0">
                <a:solidFill>
                  <a:schemeClr val="accent2"/>
                </a:solidFill>
              </a:rPr>
              <a:t>骨　背</a:t>
            </a:r>
            <a:r>
              <a:rPr lang="ja-JP" altLang="en-US" b="1" dirty="0"/>
              <a:t>　頭　目　耳　</a:t>
            </a:r>
            <a:r>
              <a:rPr lang="ja-JP" altLang="en-US" b="1" dirty="0">
                <a:solidFill>
                  <a:schemeClr val="accent2"/>
                </a:solidFill>
              </a:rPr>
              <a:t>肩　</a:t>
            </a:r>
            <a:r>
              <a:rPr lang="ja-JP" altLang="en-US" b="1" dirty="0">
                <a:solidFill>
                  <a:srgbClr val="FF0000"/>
                </a:solidFill>
              </a:rPr>
              <a:t>身</a:t>
            </a:r>
            <a:r>
              <a:rPr lang="ja-JP" altLang="en-US" b="1" dirty="0">
                <a:solidFill>
                  <a:schemeClr val="accent2"/>
                </a:solidFill>
              </a:rPr>
              <a:t>　足　</a:t>
            </a:r>
            <a:r>
              <a:rPr lang="ja-JP" altLang="en-US" b="1" dirty="0">
                <a:solidFill>
                  <a:srgbClr val="FF0000"/>
                </a:solidFill>
              </a:rPr>
              <a:t>肉</a:t>
            </a:r>
            <a:r>
              <a:rPr lang="ja-JP" altLang="en-US" b="1" dirty="0">
                <a:solidFill>
                  <a:schemeClr val="accent2"/>
                </a:solidFill>
              </a:rPr>
              <a:t>　手</a:t>
            </a:r>
          </a:p>
          <a:p>
            <a:pPr marL="0" indent="0">
              <a:buNone/>
            </a:pPr>
            <a:r>
              <a:rPr lang="en-US" altLang="ja-JP" b="1" dirty="0"/>
              <a:t>12 throat: </a:t>
            </a:r>
            <a:r>
              <a:rPr lang="ja-JP" altLang="en-US" b="1" dirty="0"/>
              <a:t>耳　</a:t>
            </a:r>
            <a:r>
              <a:rPr lang="ja-JP" altLang="en-US" b="1" dirty="0">
                <a:solidFill>
                  <a:schemeClr val="accent2"/>
                </a:solidFill>
              </a:rPr>
              <a:t>腹</a:t>
            </a:r>
            <a:r>
              <a:rPr lang="ja-JP" altLang="en-US" b="1" dirty="0"/>
              <a:t>　首　頭　耳　口　</a:t>
            </a:r>
            <a:r>
              <a:rPr lang="ja-JP" altLang="en-US" b="1" dirty="0">
                <a:solidFill>
                  <a:schemeClr val="accent2"/>
                </a:solidFill>
              </a:rPr>
              <a:t>足</a:t>
            </a:r>
          </a:p>
          <a:p>
            <a:pPr marL="0" indent="0">
              <a:buNone/>
            </a:pPr>
            <a:r>
              <a:rPr lang="en-US" altLang="ja-JP" b="1" dirty="0"/>
              <a:t>13 hair:</a:t>
            </a:r>
            <a:r>
              <a:rPr lang="ja-JP" altLang="en-US" b="1" dirty="0"/>
              <a:t>　頭 首　腹　頭皮　　耳　</a:t>
            </a:r>
            <a:r>
              <a:rPr lang="ja-JP" altLang="en-US" b="1" dirty="0">
                <a:solidFill>
                  <a:schemeClr val="accent2"/>
                </a:solidFill>
              </a:rPr>
              <a:t>羽根　肝　</a:t>
            </a:r>
            <a:r>
              <a:rPr lang="ja-JP" altLang="en-US" b="1" dirty="0">
                <a:solidFill>
                  <a:srgbClr val="FF0000"/>
                </a:solidFill>
              </a:rPr>
              <a:t>身</a:t>
            </a:r>
            <a:r>
              <a:rPr lang="ja-JP" altLang="en-US" b="1" dirty="0"/>
              <a:t>　額　顔　  </a:t>
            </a:r>
          </a:p>
          <a:p>
            <a:pPr marL="0" indent="0">
              <a:buNone/>
            </a:pPr>
            <a:r>
              <a:rPr lang="en-US" altLang="ja-JP" b="1" dirty="0"/>
              <a:t>14 cheek:  </a:t>
            </a:r>
            <a:r>
              <a:rPr lang="ja-JP" altLang="en-US" b="1" dirty="0"/>
              <a:t>面　</a:t>
            </a:r>
            <a:r>
              <a:rPr lang="ja-JP" altLang="en-US" b="1" dirty="0">
                <a:solidFill>
                  <a:srgbClr val="FF0000"/>
                </a:solidFill>
              </a:rPr>
              <a:t>皮</a:t>
            </a:r>
            <a:r>
              <a:rPr lang="ja-JP" altLang="en-US" b="1" dirty="0"/>
              <a:t>　あご </a:t>
            </a:r>
          </a:p>
          <a:p>
            <a:pPr marL="0" indent="0">
              <a:buNone/>
            </a:pPr>
            <a:r>
              <a:rPr lang="en-US" altLang="ja-JP" b="1" dirty="0"/>
              <a:t>15 lip: </a:t>
            </a:r>
            <a:r>
              <a:rPr lang="ja-JP" altLang="en-US" b="1" dirty="0"/>
              <a:t>舌　口　</a:t>
            </a:r>
            <a:r>
              <a:rPr lang="ja-JP" altLang="en-US" b="1" dirty="0">
                <a:solidFill>
                  <a:srgbClr val="FF0000"/>
                </a:solidFill>
              </a:rPr>
              <a:t>身</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17</a:t>
            </a:fld>
            <a:endParaRPr kumimoji="1" lang="ja-JP" altLang="en-US"/>
          </a:p>
        </p:txBody>
      </p:sp>
    </p:spTree>
    <p:extLst>
      <p:ext uri="{BB962C8B-B14F-4D97-AF65-F5344CB8AC3E}">
        <p14:creationId xmlns:p14="http://schemas.microsoft.com/office/powerpoint/2010/main" val="22424242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77553"/>
            <a:ext cx="10515600" cy="671533"/>
          </a:xfrm>
          <a:gradFill flip="none" rotWithShape="1">
            <a:gsLst>
              <a:gs pos="0">
                <a:srgbClr val="00FF00">
                  <a:tint val="66000"/>
                  <a:satMod val="160000"/>
                </a:srgbClr>
              </a:gs>
              <a:gs pos="50000">
                <a:srgbClr val="00FF00">
                  <a:tint val="44500"/>
                  <a:satMod val="160000"/>
                </a:srgbClr>
              </a:gs>
              <a:gs pos="100000">
                <a:srgbClr val="00FF00">
                  <a:tint val="23500"/>
                  <a:satMod val="160000"/>
                </a:srgbClr>
              </a:gs>
            </a:gsLst>
            <a:lin ang="16200000" scaled="1"/>
            <a:tileRect/>
          </a:gradFill>
        </p:spPr>
        <p:txBody>
          <a:bodyPr>
            <a:normAutofit fontScale="90000"/>
          </a:bodyPr>
          <a:lstStyle/>
          <a:p>
            <a:r>
              <a:rPr lang="ja-JP" altLang="en-US" dirty="0"/>
              <a:t>事例の分析　</a:t>
            </a:r>
            <a:r>
              <a:rPr lang="ja-JP" altLang="en-US" dirty="0" smtClean="0"/>
              <a:t>日英語で重なる部位</a:t>
            </a:r>
            <a:endParaRPr kumimoji="1" lang="ja-JP" altLang="en-US" dirty="0"/>
          </a:p>
        </p:txBody>
      </p:sp>
      <p:sp>
        <p:nvSpPr>
          <p:cNvPr id="3" name="コンテンツ プレースホルダー 2"/>
          <p:cNvSpPr>
            <a:spLocks noGrp="1"/>
          </p:cNvSpPr>
          <p:nvPr>
            <p:ph idx="1"/>
          </p:nvPr>
        </p:nvSpPr>
        <p:spPr>
          <a:xfrm>
            <a:off x="776056" y="1012053"/>
            <a:ext cx="10515600" cy="5622011"/>
          </a:xfrm>
        </p:spPr>
        <p:txBody>
          <a:bodyPr>
            <a:normAutofit fontScale="70000" lnSpcReduction="20000"/>
          </a:bodyPr>
          <a:lstStyle/>
          <a:p>
            <a:pPr marL="0" indent="0" algn="just">
              <a:spcAft>
                <a:spcPts val="0"/>
              </a:spcAft>
              <a:buNone/>
            </a:pPr>
            <a:r>
              <a:rPr lang="en-US" altLang="ja-JP" sz="3300" b="1" kern="100" dirty="0">
                <a:latin typeface="+mj-ea"/>
                <a:ea typeface="+mj-ea"/>
                <a:cs typeface="Times New Roman" panose="02020603050405020304" pitchFamily="18" charset="0"/>
              </a:rPr>
              <a:t>1 </a:t>
            </a:r>
            <a:r>
              <a:rPr lang="ja-JP" altLang="ja-JP" sz="3300" b="1" kern="100" dirty="0">
                <a:latin typeface="+mj-ea"/>
                <a:ea typeface="+mj-ea"/>
                <a:cs typeface="Times New Roman" panose="02020603050405020304" pitchFamily="18" charset="0"/>
              </a:rPr>
              <a:t>頭：　</a:t>
            </a:r>
            <a:r>
              <a:rPr lang="en-US" altLang="ja-JP" sz="3300" b="1" kern="100" dirty="0">
                <a:solidFill>
                  <a:srgbClr val="5B9BD5"/>
                </a:solidFill>
                <a:latin typeface="+mj-ea"/>
                <a:ea typeface="+mj-ea"/>
                <a:cs typeface="Times New Roman" panose="02020603050405020304" pitchFamily="18" charset="0"/>
              </a:rPr>
              <a:t>eye  nose</a:t>
            </a:r>
            <a:r>
              <a:rPr lang="en-US" altLang="ja-JP" sz="3300" b="1" kern="100" dirty="0">
                <a:latin typeface="+mj-ea"/>
                <a:ea typeface="+mj-ea"/>
                <a:cs typeface="Times New Roman" panose="02020603050405020304" pitchFamily="18" charset="0"/>
              </a:rPr>
              <a:t>   hair  brain  ear   blood</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smtClean="0">
                <a:latin typeface="+mj-ea"/>
                <a:ea typeface="+mj-ea"/>
                <a:cs typeface="Times New Roman" panose="02020603050405020304" pitchFamily="18" charset="0"/>
              </a:rPr>
              <a:t>head </a:t>
            </a:r>
            <a:r>
              <a:rPr lang="en-US"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目</a:t>
            </a:r>
            <a:r>
              <a:rPr lang="ja-JP"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鼻 </a:t>
            </a:r>
            <a:r>
              <a:rPr lang="en-US" altLang="ja-JP" sz="3300" b="1" kern="100" dirty="0">
                <a:solidFill>
                  <a:srgbClr val="5B9BD5"/>
                </a:solidFill>
                <a:latin typeface="+mj-ea"/>
                <a:ea typeface="+mj-ea"/>
                <a:cs typeface="Times New Roman" panose="02020603050405020304" pitchFamily="18" charset="0"/>
              </a:rPr>
              <a:t>   </a:t>
            </a:r>
            <a:r>
              <a:rPr lang="ja-JP" altLang="ja-JP" sz="3300" b="1" kern="100" dirty="0">
                <a:latin typeface="+mj-ea"/>
                <a:ea typeface="+mj-ea"/>
                <a:cs typeface="Times New Roman" panose="02020603050405020304" pitchFamily="18" charset="0"/>
              </a:rPr>
              <a:t>首　腹　手　顔　 額  </a:t>
            </a:r>
            <a:r>
              <a:rPr lang="en-US" altLang="ja-JP" sz="3300" b="1" kern="100" dirty="0" smtClean="0">
                <a:latin typeface="+mj-ea"/>
                <a:ea typeface="+mj-ea"/>
                <a:cs typeface="Times New Roman" panose="02020603050405020304" pitchFamily="18" charset="0"/>
              </a:rPr>
              <a:t> </a:t>
            </a:r>
            <a:r>
              <a:rPr lang="ja-JP" altLang="ja-JP" sz="3300" b="1" kern="100" dirty="0" smtClean="0">
                <a:latin typeface="+mj-ea"/>
                <a:ea typeface="+mj-ea"/>
                <a:cs typeface="Times New Roman" panose="02020603050405020304" pitchFamily="18" charset="0"/>
              </a:rPr>
              <a:t>身</a:t>
            </a:r>
            <a:r>
              <a:rPr lang="ja-JP" altLang="ja-JP" sz="3300" b="1" kern="100" dirty="0">
                <a:latin typeface="+mj-ea"/>
                <a:ea typeface="+mj-ea"/>
                <a:cs typeface="Times New Roman" panose="02020603050405020304" pitchFamily="18" charset="0"/>
              </a:rPr>
              <a:t>　背　胸　面　骨　歯　腕</a:t>
            </a:r>
          </a:p>
          <a:p>
            <a:pPr marL="0" indent="0" algn="just">
              <a:spcAft>
                <a:spcPts val="0"/>
              </a:spcAft>
              <a:buNone/>
            </a:pPr>
            <a:r>
              <a:rPr lang="en-US" altLang="ja-JP" sz="3300" b="1" kern="100" dirty="0">
                <a:latin typeface="+mj-ea"/>
                <a:ea typeface="+mj-ea"/>
                <a:cs typeface="Times New Roman" panose="02020603050405020304" pitchFamily="18" charset="0"/>
              </a:rPr>
              <a:t> </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2 </a:t>
            </a:r>
            <a:r>
              <a:rPr lang="ja-JP" altLang="ja-JP" sz="3300" b="1" kern="100" dirty="0">
                <a:latin typeface="+mj-ea"/>
                <a:ea typeface="+mj-ea"/>
                <a:cs typeface="Times New Roman" panose="02020603050405020304" pitchFamily="18" charset="0"/>
              </a:rPr>
              <a:t>顔：</a:t>
            </a:r>
            <a:r>
              <a:rPr lang="en-US" altLang="ja-JP" sz="3300" b="1" kern="100" dirty="0">
                <a:latin typeface="+mj-ea"/>
                <a:ea typeface="+mj-ea"/>
                <a:cs typeface="Times New Roman" panose="02020603050405020304" pitchFamily="18" charset="0"/>
              </a:rPr>
              <a:t>cheek </a:t>
            </a:r>
            <a:r>
              <a:rPr lang="en-US" altLang="ja-JP" sz="3300" b="1" kern="100" dirty="0" smtClean="0">
                <a:solidFill>
                  <a:srgbClr val="5B9BD5"/>
                </a:solidFill>
                <a:latin typeface="+mj-ea"/>
                <a:ea typeface="+mj-ea"/>
                <a:cs typeface="Times New Roman" panose="02020603050405020304" pitchFamily="18" charset="0"/>
              </a:rPr>
              <a:t>chin</a:t>
            </a:r>
            <a:endParaRPr lang="en-US"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 </a:t>
            </a:r>
            <a:r>
              <a:rPr lang="en-US" altLang="ja-JP" sz="3300" b="1" kern="100" dirty="0" smtClean="0">
                <a:latin typeface="+mj-ea"/>
                <a:ea typeface="+mj-ea"/>
                <a:cs typeface="Times New Roman" panose="02020603050405020304" pitchFamily="18" charset="0"/>
              </a:rPr>
              <a:t> face</a:t>
            </a:r>
            <a:r>
              <a:rPr lang="en-US" altLang="ja-JP" sz="3300" b="1" kern="100" dirty="0">
                <a:latin typeface="+mj-ea"/>
                <a:ea typeface="+mj-ea"/>
                <a:cs typeface="Times New Roman" panose="02020603050405020304" pitchFamily="18" charset="0"/>
              </a:rPr>
              <a:t>: </a:t>
            </a:r>
            <a:r>
              <a:rPr lang="ja-JP" altLang="ja-JP" sz="3300" b="1" kern="100" dirty="0">
                <a:latin typeface="+mj-ea"/>
                <a:ea typeface="+mj-ea"/>
                <a:cs typeface="Times New Roman" panose="02020603050405020304" pitchFamily="18" charset="0"/>
              </a:rPr>
              <a:t>口　腕  目</a:t>
            </a:r>
            <a:r>
              <a:rPr lang="ja-JP" altLang="ja-JP" sz="3300" b="1" kern="100" dirty="0">
                <a:solidFill>
                  <a:srgbClr val="ED7D31"/>
                </a:solidFill>
                <a:latin typeface="+mj-ea"/>
                <a:ea typeface="+mj-ea"/>
                <a:cs typeface="Times New Roman" panose="02020603050405020304" pitchFamily="18" charset="0"/>
              </a:rPr>
              <a:t>　</a:t>
            </a:r>
            <a:r>
              <a:rPr lang="ja-JP" altLang="ja-JP" sz="3300" b="1" kern="100" dirty="0">
                <a:latin typeface="+mj-ea"/>
                <a:ea typeface="+mj-ea"/>
                <a:cs typeface="Times New Roman" panose="02020603050405020304" pitchFamily="18" charset="0"/>
              </a:rPr>
              <a:t>体面　手</a:t>
            </a:r>
            <a:r>
              <a:rPr lang="ja-JP" altLang="ja-JP" sz="3300" b="1" kern="100" dirty="0">
                <a:solidFill>
                  <a:srgbClr val="ED7D31"/>
                </a:solidFill>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あご</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  </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4</a:t>
            </a:r>
            <a:r>
              <a:rPr lang="ja-JP" altLang="ja-JP" sz="3300" b="1" kern="100" dirty="0">
                <a:latin typeface="+mj-ea"/>
                <a:ea typeface="+mj-ea"/>
                <a:cs typeface="Times New Roman" panose="02020603050405020304" pitchFamily="18" charset="0"/>
              </a:rPr>
              <a:t>目：</a:t>
            </a:r>
            <a:r>
              <a:rPr lang="en-US" altLang="ja-JP" sz="3300" b="1" kern="100" dirty="0">
                <a:solidFill>
                  <a:srgbClr val="5B9BD5"/>
                </a:solidFill>
                <a:latin typeface="+mj-ea"/>
                <a:ea typeface="+mj-ea"/>
                <a:cs typeface="Times New Roman" panose="02020603050405020304" pitchFamily="18" charset="0"/>
              </a:rPr>
              <a:t>head </a:t>
            </a:r>
            <a:r>
              <a:rPr lang="ja-JP" altLang="ja-JP" sz="3300" b="1" kern="100" dirty="0">
                <a:latin typeface="+mj-ea"/>
                <a:ea typeface="+mj-ea"/>
                <a:cs typeface="Times New Roman" panose="02020603050405020304" pitchFamily="18" charset="0"/>
              </a:rPr>
              <a:t>　</a:t>
            </a:r>
            <a:r>
              <a:rPr lang="en-US" altLang="ja-JP" sz="3300" b="1" kern="100" dirty="0">
                <a:solidFill>
                  <a:srgbClr val="5B9BD5"/>
                </a:solidFill>
                <a:latin typeface="+mj-ea"/>
                <a:ea typeface="+mj-ea"/>
                <a:cs typeface="Times New Roman" panose="02020603050405020304" pitchFamily="18" charset="0"/>
              </a:rPr>
              <a:t>face</a:t>
            </a:r>
            <a:r>
              <a:rPr lang="ja-JP" altLang="ja-JP" sz="3300" b="1" kern="100" dirty="0">
                <a:latin typeface="+mj-ea"/>
                <a:ea typeface="+mj-ea"/>
                <a:cs typeface="Times New Roman" panose="02020603050405020304" pitchFamily="18" charset="0"/>
              </a:rPr>
              <a:t>　</a:t>
            </a:r>
            <a:r>
              <a:rPr lang="en-US" altLang="ja-JP" sz="3300" b="1" kern="100" dirty="0">
                <a:solidFill>
                  <a:srgbClr val="5B9BD5"/>
                </a:solidFill>
                <a:latin typeface="+mj-ea"/>
                <a:ea typeface="+mj-ea"/>
                <a:cs typeface="Times New Roman" panose="02020603050405020304" pitchFamily="18" charset="0"/>
              </a:rPr>
              <a:t>neck </a:t>
            </a:r>
            <a:r>
              <a:rPr lang="en-US" altLang="ja-JP" sz="3300" b="1" kern="100" dirty="0">
                <a:latin typeface="+mj-ea"/>
                <a:ea typeface="+mj-ea"/>
                <a:cs typeface="Times New Roman" panose="02020603050405020304" pitchFamily="18" charset="0"/>
              </a:rPr>
              <a:t>   </a:t>
            </a:r>
            <a:r>
              <a:rPr lang="en-US" altLang="ja-JP" sz="3300" b="1" kern="100" dirty="0">
                <a:solidFill>
                  <a:srgbClr val="5B9BD5"/>
                </a:solidFill>
                <a:latin typeface="+mj-ea"/>
                <a:ea typeface="+mj-ea"/>
                <a:cs typeface="Times New Roman" panose="02020603050405020304" pitchFamily="18" charset="0"/>
              </a:rPr>
              <a:t>body </a:t>
            </a:r>
            <a:r>
              <a:rPr lang="en-US" altLang="ja-JP" sz="3300" b="1" kern="100" dirty="0">
                <a:latin typeface="+mj-ea"/>
                <a:ea typeface="+mj-ea"/>
                <a:cs typeface="Times New Roman" panose="02020603050405020304" pitchFamily="18" charset="0"/>
              </a:rPr>
              <a:t> </a:t>
            </a:r>
            <a:r>
              <a:rPr lang="en-US" altLang="ja-JP" sz="3300" b="1" kern="100" dirty="0">
                <a:solidFill>
                  <a:srgbClr val="5B9BD5"/>
                </a:solidFill>
                <a:latin typeface="+mj-ea"/>
                <a:ea typeface="+mj-ea"/>
                <a:cs typeface="Times New Roman" panose="02020603050405020304" pitchFamily="18" charset="0"/>
              </a:rPr>
              <a:t> hand</a:t>
            </a:r>
            <a:r>
              <a:rPr lang="en-US" altLang="ja-JP" sz="3300" b="1" kern="100" dirty="0">
                <a:latin typeface="+mj-ea"/>
                <a:ea typeface="+mj-ea"/>
                <a:cs typeface="Times New Roman" panose="02020603050405020304" pitchFamily="18" charset="0"/>
              </a:rPr>
              <a:t>   ahead </a:t>
            </a:r>
            <a:r>
              <a:rPr lang="ja-JP" altLang="ja-JP" sz="3300" b="1" kern="100" dirty="0">
                <a:latin typeface="+mj-ea"/>
                <a:ea typeface="+mj-ea"/>
                <a:cs typeface="Times New Roman" panose="02020603050405020304" pitchFamily="18" charset="0"/>
              </a:rPr>
              <a:t>　</a:t>
            </a:r>
            <a:r>
              <a:rPr lang="en-US" altLang="ja-JP" sz="3300" b="1" kern="100" dirty="0">
                <a:latin typeface="+mj-ea"/>
                <a:ea typeface="+mj-ea"/>
                <a:cs typeface="Times New Roman" panose="02020603050405020304" pitchFamily="18" charset="0"/>
              </a:rPr>
              <a:t>back  heart</a:t>
            </a:r>
            <a:r>
              <a:rPr lang="ja-JP" altLang="ja-JP" sz="3300" b="1" kern="100" dirty="0">
                <a:latin typeface="+mj-ea"/>
                <a:ea typeface="+mj-ea"/>
                <a:cs typeface="Times New Roman" panose="02020603050405020304" pitchFamily="18" charset="0"/>
              </a:rPr>
              <a:t>　</a:t>
            </a:r>
            <a:r>
              <a:rPr lang="en-US" altLang="ja-JP" sz="3300" b="1" kern="100" dirty="0">
                <a:latin typeface="+mj-ea"/>
                <a:ea typeface="+mj-ea"/>
                <a:cs typeface="Times New Roman" panose="02020603050405020304" pitchFamily="18" charset="0"/>
              </a:rPr>
              <a:t>tooth </a:t>
            </a:r>
            <a:r>
              <a:rPr lang="en-US" altLang="ja-JP" sz="3300" b="1" kern="100" dirty="0" smtClean="0">
                <a:latin typeface="+mj-ea"/>
                <a:ea typeface="+mj-ea"/>
                <a:cs typeface="Times New Roman" panose="02020603050405020304" pitchFamily="18" charset="0"/>
              </a:rPr>
              <a:t>     </a:t>
            </a:r>
          </a:p>
          <a:p>
            <a:pPr marL="0" indent="0" algn="just">
              <a:spcAft>
                <a:spcPts val="0"/>
              </a:spcAft>
              <a:buNone/>
            </a:pPr>
            <a:r>
              <a:rPr lang="en-US" altLang="ja-JP" sz="3300" b="1" kern="100" dirty="0">
                <a:latin typeface="+mj-ea"/>
                <a:ea typeface="+mj-ea"/>
                <a:cs typeface="Times New Roman" panose="02020603050405020304" pitchFamily="18" charset="0"/>
              </a:rPr>
              <a:t> </a:t>
            </a:r>
            <a:r>
              <a:rPr lang="en-US" altLang="ja-JP" sz="3300" b="1" kern="100" dirty="0" smtClean="0">
                <a:latin typeface="+mj-ea"/>
                <a:ea typeface="+mj-ea"/>
                <a:cs typeface="Times New Roman" panose="02020603050405020304" pitchFamily="18" charset="0"/>
              </a:rPr>
              <a:t>         heart  </a:t>
            </a:r>
            <a:r>
              <a:rPr lang="en-US" altLang="ja-JP" sz="3300" b="1" kern="100" dirty="0">
                <a:solidFill>
                  <a:srgbClr val="5B9BD5"/>
                </a:solidFill>
                <a:latin typeface="+mj-ea"/>
                <a:ea typeface="+mj-ea"/>
                <a:cs typeface="Times New Roman" panose="02020603050405020304" pitchFamily="18" charset="0"/>
              </a:rPr>
              <a:t>nose</a:t>
            </a:r>
            <a:r>
              <a:rPr lang="en-US" altLang="ja-JP" sz="3300" b="1" kern="100" dirty="0">
                <a:latin typeface="+mj-ea"/>
                <a:ea typeface="+mj-ea"/>
                <a:cs typeface="Times New Roman" panose="02020603050405020304" pitchFamily="18" charset="0"/>
              </a:rPr>
              <a:t>  teeth  </a:t>
            </a:r>
            <a:r>
              <a:rPr lang="en-US" altLang="ja-JP" sz="3300" b="1" kern="100" dirty="0">
                <a:solidFill>
                  <a:srgbClr val="ED7D31"/>
                </a:solidFill>
                <a:latin typeface="+mj-ea"/>
                <a:ea typeface="+mj-ea"/>
                <a:cs typeface="Times New Roman" panose="02020603050405020304" pitchFamily="18" charset="0"/>
              </a:rPr>
              <a:t>side  flesh  </a:t>
            </a:r>
            <a:r>
              <a:rPr lang="en-US" altLang="ja-JP" sz="3300" b="1" kern="100" dirty="0">
                <a:latin typeface="+mj-ea"/>
                <a:ea typeface="+mj-ea"/>
                <a:cs typeface="Times New Roman" panose="02020603050405020304" pitchFamily="18" charset="0"/>
              </a:rPr>
              <a:t>tongue </a:t>
            </a:r>
            <a:r>
              <a:rPr lang="en-US" altLang="ja-JP" sz="3300" b="1" kern="100" dirty="0">
                <a:solidFill>
                  <a:srgbClr val="ED7D31"/>
                </a:solidFill>
                <a:latin typeface="+mj-ea"/>
                <a:ea typeface="+mj-ea"/>
                <a:cs typeface="Times New Roman" panose="02020603050405020304" pitchFamily="18" charset="0"/>
              </a:rPr>
              <a:t> </a:t>
            </a:r>
            <a:r>
              <a:rPr lang="en-US" altLang="ja-JP" sz="3300" b="1" kern="100" dirty="0" smtClean="0">
                <a:solidFill>
                  <a:srgbClr val="ED7D31"/>
                </a:solidFill>
                <a:latin typeface="+mj-ea"/>
                <a:ea typeface="+mj-ea"/>
                <a:cs typeface="Times New Roman" panose="02020603050405020304" pitchFamily="18" charset="0"/>
              </a:rPr>
              <a:t>backside</a:t>
            </a:r>
            <a:endParaRPr lang="en-US"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 </a:t>
            </a:r>
            <a:r>
              <a:rPr lang="en-US" altLang="ja-JP" sz="3300" b="1" kern="100" dirty="0" smtClean="0">
                <a:latin typeface="+mj-ea"/>
                <a:ea typeface="+mj-ea"/>
                <a:cs typeface="Times New Roman" panose="02020603050405020304" pitchFamily="18" charset="0"/>
              </a:rPr>
              <a:t>eye</a:t>
            </a:r>
            <a:r>
              <a:rPr lang="en-US" altLang="ja-JP" sz="3300" b="1" kern="100" dirty="0">
                <a:latin typeface="+mj-ea"/>
                <a:ea typeface="+mj-ea"/>
                <a:cs typeface="Times New Roman" panose="02020603050405020304" pitchFamily="18" charset="0"/>
              </a:rPr>
              <a:t>: </a:t>
            </a:r>
            <a:r>
              <a:rPr lang="ja-JP" altLang="ja-JP" sz="3300" b="1" kern="100" dirty="0" smtClean="0">
                <a:solidFill>
                  <a:srgbClr val="5B9BD5"/>
                </a:solidFill>
                <a:latin typeface="+mj-ea"/>
                <a:ea typeface="+mj-ea"/>
                <a:cs typeface="Times New Roman" panose="02020603050405020304" pitchFamily="18" charset="0"/>
              </a:rPr>
              <a:t>頭</a:t>
            </a:r>
            <a:r>
              <a:rPr lang="ja-JP" altLang="ja-JP" sz="3300" b="1" kern="100" dirty="0" smtClean="0">
                <a:latin typeface="+mj-ea"/>
                <a:ea typeface="+mj-ea"/>
                <a:cs typeface="Times New Roman" panose="02020603050405020304" pitchFamily="18" charset="0"/>
              </a:rPr>
              <a:t>　</a:t>
            </a:r>
            <a:r>
              <a:rPr lang="ja-JP"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面</a:t>
            </a:r>
            <a:r>
              <a:rPr lang="ja-JP"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鼻</a:t>
            </a:r>
            <a:r>
              <a:rPr lang="ja-JP"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手</a:t>
            </a:r>
            <a:r>
              <a:rPr lang="ja-JP" altLang="ja-JP" sz="3300" b="1" kern="100" dirty="0">
                <a:latin typeface="+mj-ea"/>
                <a:ea typeface="+mj-ea"/>
                <a:cs typeface="Times New Roman" panose="02020603050405020304" pitchFamily="18" charset="0"/>
              </a:rPr>
              <a:t> </a:t>
            </a:r>
            <a:r>
              <a:rPr lang="ja-JP" altLang="ja-JP" sz="3300" b="1" kern="100" dirty="0">
                <a:solidFill>
                  <a:srgbClr val="ED7D31"/>
                </a:solidFill>
                <a:latin typeface="+mj-ea"/>
                <a:ea typeface="+mj-ea"/>
                <a:cs typeface="Times New Roman" panose="02020603050405020304" pitchFamily="18" charset="0"/>
              </a:rPr>
              <a:t>腕</a:t>
            </a:r>
            <a:r>
              <a:rPr lang="ja-JP" altLang="ja-JP" sz="3300" b="1" kern="100" dirty="0">
                <a:latin typeface="+mj-ea"/>
                <a:ea typeface="+mj-ea"/>
                <a:cs typeface="Times New Roman" panose="02020603050405020304" pitchFamily="18" charset="0"/>
              </a:rPr>
              <a:t>　まゆ　</a:t>
            </a:r>
            <a:r>
              <a:rPr lang="ja-JP" altLang="ja-JP" sz="3300" b="1" kern="100" dirty="0">
                <a:solidFill>
                  <a:srgbClr val="5B9BD5"/>
                </a:solidFill>
                <a:latin typeface="+mj-ea"/>
                <a:ea typeface="+mj-ea"/>
                <a:cs typeface="Times New Roman" panose="02020603050405020304" pitchFamily="18" charset="0"/>
              </a:rPr>
              <a:t>首</a:t>
            </a:r>
            <a:r>
              <a:rPr lang="ja-JP" altLang="ja-JP" sz="3300" b="1" kern="100" dirty="0">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身</a:t>
            </a:r>
            <a:r>
              <a:rPr lang="ja-JP" altLang="ja-JP" sz="3300" b="1" kern="100" dirty="0">
                <a:solidFill>
                  <a:srgbClr val="ED7D31"/>
                </a:solidFill>
                <a:latin typeface="+mj-ea"/>
                <a:ea typeface="+mj-ea"/>
                <a:cs typeface="Times New Roman" panose="02020603050405020304" pitchFamily="18" charset="0"/>
              </a:rPr>
              <a:t>　腹</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 </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5 </a:t>
            </a:r>
            <a:r>
              <a:rPr lang="ja-JP" altLang="ja-JP" sz="3300" b="1" kern="100" dirty="0">
                <a:latin typeface="+mj-ea"/>
                <a:ea typeface="+mj-ea"/>
                <a:cs typeface="Times New Roman" panose="02020603050405020304" pitchFamily="18" charset="0"/>
              </a:rPr>
              <a:t>鼻</a:t>
            </a:r>
            <a:r>
              <a:rPr lang="en-US" altLang="ja-JP" sz="3300" b="1" kern="100" dirty="0">
                <a:latin typeface="+mj-ea"/>
                <a:ea typeface="+mj-ea"/>
                <a:cs typeface="Times New Roman" panose="02020603050405020304" pitchFamily="18" charset="0"/>
              </a:rPr>
              <a:t>: cheek  </a:t>
            </a:r>
            <a:r>
              <a:rPr lang="en-US" altLang="ja-JP" sz="3300" b="1" kern="100" dirty="0">
                <a:solidFill>
                  <a:srgbClr val="5B9BD5"/>
                </a:solidFill>
                <a:latin typeface="+mj-ea"/>
                <a:ea typeface="+mj-ea"/>
                <a:cs typeface="Times New Roman" panose="02020603050405020304" pitchFamily="18" charset="0"/>
              </a:rPr>
              <a:t>jowl</a:t>
            </a:r>
            <a:r>
              <a:rPr lang="en-US" altLang="ja-JP" sz="3300" b="1" kern="100" dirty="0">
                <a:latin typeface="+mj-ea"/>
                <a:ea typeface="+mj-ea"/>
                <a:cs typeface="Times New Roman" panose="02020603050405020304" pitchFamily="18" charset="0"/>
              </a:rPr>
              <a:t>  </a:t>
            </a:r>
            <a:r>
              <a:rPr lang="en-US" altLang="ja-JP" sz="3300" b="1" kern="100" dirty="0">
                <a:solidFill>
                  <a:srgbClr val="5B9BD5"/>
                </a:solidFill>
                <a:latin typeface="+mj-ea"/>
                <a:ea typeface="+mj-ea"/>
                <a:cs typeface="Times New Roman" panose="02020603050405020304" pitchFamily="18" charset="0"/>
              </a:rPr>
              <a:t>face</a:t>
            </a:r>
            <a:r>
              <a:rPr lang="en-US" altLang="ja-JP" sz="3300" b="1" kern="100" dirty="0">
                <a:latin typeface="+mj-ea"/>
                <a:ea typeface="+mj-ea"/>
                <a:cs typeface="Times New Roman" panose="02020603050405020304" pitchFamily="18" charset="0"/>
              </a:rPr>
              <a:t>  head  </a:t>
            </a:r>
            <a:r>
              <a:rPr lang="en-US" altLang="ja-JP" sz="3300" b="1" kern="100" dirty="0">
                <a:solidFill>
                  <a:srgbClr val="ED7D31"/>
                </a:solidFill>
                <a:latin typeface="+mj-ea"/>
                <a:ea typeface="+mj-ea"/>
                <a:cs typeface="Times New Roman" panose="02020603050405020304" pitchFamily="18" charset="0"/>
              </a:rPr>
              <a:t>palm  nerve</a:t>
            </a:r>
            <a:endParaRPr lang="ja-JP" altLang="ja-JP" sz="3300" b="1" kern="100" dirty="0">
              <a:latin typeface="+mj-ea"/>
              <a:ea typeface="+mj-ea"/>
              <a:cs typeface="Times New Roman" panose="02020603050405020304" pitchFamily="18" charset="0"/>
            </a:endParaRPr>
          </a:p>
          <a:p>
            <a:pPr marL="0" indent="0" algn="just">
              <a:spcAft>
                <a:spcPts val="0"/>
              </a:spcAft>
              <a:buNone/>
            </a:pPr>
            <a:r>
              <a:rPr lang="en-US" altLang="ja-JP" sz="3300" b="1" kern="100" dirty="0">
                <a:latin typeface="+mj-ea"/>
                <a:ea typeface="+mj-ea"/>
                <a:cs typeface="Times New Roman" panose="02020603050405020304" pitchFamily="18" charset="0"/>
              </a:rPr>
              <a:t> </a:t>
            </a:r>
            <a:r>
              <a:rPr lang="en-US" altLang="ja-JP" sz="3300" b="1" kern="100" dirty="0" smtClean="0">
                <a:latin typeface="+mj-ea"/>
                <a:ea typeface="+mj-ea"/>
                <a:cs typeface="Times New Roman" panose="02020603050405020304" pitchFamily="18" charset="0"/>
              </a:rPr>
              <a:t>  nose</a:t>
            </a:r>
            <a:r>
              <a:rPr lang="en-US" altLang="ja-JP" sz="3300" b="1" kern="100" dirty="0">
                <a:latin typeface="+mj-ea"/>
                <a:ea typeface="+mj-ea"/>
                <a:cs typeface="Times New Roman" panose="02020603050405020304" pitchFamily="18" charset="0"/>
              </a:rPr>
              <a:t>: </a:t>
            </a:r>
            <a:r>
              <a:rPr lang="ja-JP" altLang="ja-JP" sz="3300" b="1" kern="100" dirty="0">
                <a:latin typeface="+mj-ea"/>
                <a:ea typeface="+mj-ea"/>
                <a:cs typeface="Times New Roman" panose="02020603050405020304" pitchFamily="18" charset="0"/>
              </a:rPr>
              <a:t>目　尻　</a:t>
            </a:r>
            <a:r>
              <a:rPr lang="ja-JP" altLang="ja-JP" sz="3300" b="1" kern="100" dirty="0">
                <a:solidFill>
                  <a:srgbClr val="5B9BD5"/>
                </a:solidFill>
                <a:latin typeface="+mj-ea"/>
                <a:ea typeface="+mj-ea"/>
                <a:cs typeface="Times New Roman" panose="02020603050405020304" pitchFamily="18" charset="0"/>
              </a:rPr>
              <a:t>顔</a:t>
            </a:r>
            <a:r>
              <a:rPr lang="ja-JP" altLang="ja-JP" sz="3300" b="1" kern="100" dirty="0">
                <a:latin typeface="+mj-ea"/>
                <a:ea typeface="+mj-ea"/>
                <a:cs typeface="Times New Roman" panose="02020603050405020304" pitchFamily="18" charset="0"/>
              </a:rPr>
              <a:t>　首  </a:t>
            </a:r>
            <a:r>
              <a:rPr lang="ja-JP" altLang="ja-JP" sz="3300" b="1" kern="100" dirty="0">
                <a:solidFill>
                  <a:srgbClr val="ED7D31"/>
                </a:solidFill>
                <a:latin typeface="+mj-ea"/>
                <a:ea typeface="+mj-ea"/>
                <a:cs typeface="Times New Roman" panose="02020603050405020304" pitchFamily="18" charset="0"/>
              </a:rPr>
              <a:t>しっぽ（尾</a:t>
            </a:r>
            <a:r>
              <a:rPr lang="ja-JP" altLang="ja-JP" sz="3300" b="1" kern="100" dirty="0">
                <a:latin typeface="+mj-ea"/>
                <a:ea typeface="+mj-ea"/>
                <a:cs typeface="Times New Roman" panose="02020603050405020304" pitchFamily="18" charset="0"/>
              </a:rPr>
              <a:t>）　面　</a:t>
            </a:r>
            <a:r>
              <a:rPr lang="ja-JP" altLang="ja-JP" sz="3300" b="1" kern="100" dirty="0">
                <a:solidFill>
                  <a:srgbClr val="FF0000"/>
                </a:solidFill>
                <a:latin typeface="+mj-ea"/>
                <a:ea typeface="+mj-ea"/>
                <a:cs typeface="Times New Roman" panose="02020603050405020304" pitchFamily="18" charset="0"/>
              </a:rPr>
              <a:t>身</a:t>
            </a:r>
            <a:r>
              <a:rPr lang="ja-JP" altLang="ja-JP" sz="3300" b="1" kern="100" dirty="0">
                <a:solidFill>
                  <a:srgbClr val="ED7D31"/>
                </a:solidFill>
                <a:latin typeface="+mj-ea"/>
                <a:ea typeface="+mj-ea"/>
                <a:cs typeface="Times New Roman" panose="02020603050405020304" pitchFamily="18" charset="0"/>
              </a:rPr>
              <a:t>　</a:t>
            </a:r>
            <a:r>
              <a:rPr lang="ja-JP" altLang="ja-JP" sz="3300" b="1" kern="100" dirty="0">
                <a:solidFill>
                  <a:srgbClr val="5B9BD5"/>
                </a:solidFill>
                <a:latin typeface="+mj-ea"/>
                <a:ea typeface="+mj-ea"/>
                <a:cs typeface="Times New Roman" panose="02020603050405020304" pitchFamily="18" charset="0"/>
              </a:rPr>
              <a:t>あご</a:t>
            </a:r>
            <a:r>
              <a:rPr lang="ja-JP" altLang="ja-JP" sz="3300" b="1" kern="100" dirty="0">
                <a:latin typeface="+mj-ea"/>
                <a:ea typeface="+mj-ea"/>
                <a:cs typeface="Times New Roman" panose="02020603050405020304" pitchFamily="18" charset="0"/>
              </a:rPr>
              <a:t>　口</a:t>
            </a:r>
            <a:r>
              <a:rPr lang="ja-JP" altLang="ja-JP" sz="3300" b="1" kern="100" dirty="0">
                <a:solidFill>
                  <a:srgbClr val="ED7D31"/>
                </a:solidFill>
                <a:latin typeface="+mj-ea"/>
                <a:ea typeface="+mj-ea"/>
                <a:cs typeface="Times New Roman" panose="02020603050405020304" pitchFamily="18" charset="0"/>
              </a:rPr>
              <a:t>　腹　</a:t>
            </a:r>
            <a:r>
              <a:rPr lang="ja-JP" altLang="ja-JP" sz="3300" b="1" kern="100" dirty="0">
                <a:latin typeface="+mj-ea"/>
                <a:ea typeface="+mj-ea"/>
                <a:cs typeface="Times New Roman" panose="02020603050405020304" pitchFamily="18" charset="0"/>
              </a:rPr>
              <a:t>耳</a:t>
            </a:r>
          </a:p>
          <a:p>
            <a:pPr marL="0" indent="0" algn="just">
              <a:spcAft>
                <a:spcPts val="0"/>
              </a:spcAft>
              <a:buNone/>
            </a:pPr>
            <a:r>
              <a:rPr lang="en-US" altLang="ja-JP" sz="3300" b="1" kern="100" dirty="0">
                <a:latin typeface="+mj-ea"/>
                <a:ea typeface="+mj-ea"/>
                <a:cs typeface="Times New Roman" panose="02020603050405020304" pitchFamily="18" charset="0"/>
              </a:rPr>
              <a:t> </a:t>
            </a:r>
            <a:endParaRPr lang="en-US" altLang="ja-JP" sz="3300" b="1" kern="100" dirty="0" smtClean="0">
              <a:latin typeface="+mj-ea"/>
              <a:ea typeface="+mj-ea"/>
              <a:cs typeface="Times New Roman" panose="02020603050405020304" pitchFamily="18" charset="0"/>
            </a:endParaRPr>
          </a:p>
          <a:p>
            <a:pPr marL="0" indent="0" algn="just">
              <a:spcAft>
                <a:spcPts val="0"/>
              </a:spcAft>
              <a:buNone/>
            </a:pPr>
            <a:r>
              <a:rPr lang="en-US" altLang="ja-JP" sz="3600" b="1" kern="100" dirty="0" smtClean="0">
                <a:latin typeface="+mj-ea"/>
                <a:ea typeface="+mj-ea"/>
                <a:cs typeface="Times New Roman" panose="02020603050405020304" pitchFamily="18" charset="0"/>
              </a:rPr>
              <a:t>7 </a:t>
            </a:r>
            <a:r>
              <a:rPr lang="ja-JP" altLang="ja-JP" sz="3600" b="1" kern="100" dirty="0">
                <a:latin typeface="+mj-ea"/>
                <a:ea typeface="+mj-ea"/>
                <a:cs typeface="Times New Roman" panose="02020603050405020304" pitchFamily="18" charset="0"/>
              </a:rPr>
              <a:t>口</a:t>
            </a:r>
            <a:r>
              <a:rPr lang="en-US" altLang="ja-JP" sz="3600" b="1" kern="100" dirty="0">
                <a:latin typeface="+mj-ea"/>
                <a:ea typeface="+mj-ea"/>
                <a:cs typeface="Times New Roman" panose="02020603050405020304" pitchFamily="18" charset="0"/>
              </a:rPr>
              <a:t>: </a:t>
            </a:r>
            <a:r>
              <a:rPr lang="en-US" altLang="ja-JP" sz="3600" b="1" kern="100" dirty="0">
                <a:solidFill>
                  <a:srgbClr val="5B9BD5"/>
                </a:solidFill>
                <a:latin typeface="+mj-ea"/>
                <a:ea typeface="+mj-ea"/>
                <a:cs typeface="Times New Roman" panose="02020603050405020304" pitchFamily="18" charset="0"/>
              </a:rPr>
              <a:t>tongue  head</a:t>
            </a:r>
            <a:r>
              <a:rPr lang="en-US" altLang="ja-JP" sz="3600" b="1" kern="100" dirty="0">
                <a:latin typeface="+mj-ea"/>
                <a:ea typeface="+mj-ea"/>
                <a:cs typeface="Times New Roman" panose="02020603050405020304" pitchFamily="18" charset="0"/>
              </a:rPr>
              <a:t>  lip  nose  tongue  </a:t>
            </a:r>
            <a:r>
              <a:rPr lang="en-US" altLang="ja-JP" sz="3600" b="1" kern="100" dirty="0">
                <a:solidFill>
                  <a:srgbClr val="ED7D31"/>
                </a:solidFill>
                <a:latin typeface="+mj-ea"/>
                <a:ea typeface="+mj-ea"/>
                <a:cs typeface="Times New Roman" panose="02020603050405020304" pitchFamily="18" charset="0"/>
              </a:rPr>
              <a:t>arm</a:t>
            </a:r>
            <a:r>
              <a:rPr lang="en-US" altLang="ja-JP" sz="3600" b="1" kern="100" dirty="0">
                <a:latin typeface="+mj-ea"/>
                <a:ea typeface="+mj-ea"/>
                <a:cs typeface="Times New Roman" panose="02020603050405020304" pitchFamily="18" charset="0"/>
              </a:rPr>
              <a:t>  palate  beak</a:t>
            </a:r>
            <a:endParaRPr lang="ja-JP" altLang="ja-JP" sz="3600" b="1" kern="100" dirty="0">
              <a:latin typeface="+mj-ea"/>
              <a:ea typeface="+mj-ea"/>
              <a:cs typeface="Times New Roman" panose="02020603050405020304" pitchFamily="18" charset="0"/>
            </a:endParaRPr>
          </a:p>
          <a:p>
            <a:pPr marL="0" indent="0" algn="just">
              <a:spcAft>
                <a:spcPts val="0"/>
              </a:spcAft>
              <a:buNone/>
            </a:pPr>
            <a:r>
              <a:rPr lang="en-US" altLang="ja-JP" sz="3600" b="1" kern="100" dirty="0">
                <a:latin typeface="+mj-ea"/>
                <a:ea typeface="+mj-ea"/>
                <a:cs typeface="Times New Roman" panose="02020603050405020304" pitchFamily="18" charset="0"/>
              </a:rPr>
              <a:t>    mouth: </a:t>
            </a:r>
            <a:r>
              <a:rPr lang="ja-JP" altLang="ja-JP" sz="3600" b="1" kern="100" dirty="0">
                <a:latin typeface="+mj-ea"/>
                <a:ea typeface="+mj-ea"/>
                <a:cs typeface="Times New Roman" panose="02020603050405020304" pitchFamily="18" charset="0"/>
              </a:rPr>
              <a:t>手　つら  </a:t>
            </a:r>
            <a:r>
              <a:rPr lang="ja-JP" altLang="ja-JP" sz="3600" b="1" kern="100" dirty="0">
                <a:solidFill>
                  <a:srgbClr val="5B9BD5"/>
                </a:solidFill>
                <a:latin typeface="+mj-ea"/>
                <a:ea typeface="+mj-ea"/>
                <a:cs typeface="Times New Roman" panose="02020603050405020304" pitchFamily="18" charset="0"/>
              </a:rPr>
              <a:t>舌</a:t>
            </a:r>
            <a:r>
              <a:rPr lang="ja-JP" altLang="ja-JP" sz="3600" b="1" kern="100" dirty="0">
                <a:latin typeface="+mj-ea"/>
                <a:ea typeface="+mj-ea"/>
                <a:cs typeface="Times New Roman" panose="02020603050405020304" pitchFamily="18" charset="0"/>
              </a:rPr>
              <a:t>　　</a:t>
            </a:r>
            <a:r>
              <a:rPr lang="ja-JP" altLang="ja-JP" sz="3600" b="1" kern="100" dirty="0">
                <a:solidFill>
                  <a:srgbClr val="5B9BD5"/>
                </a:solidFill>
                <a:latin typeface="+mj-ea"/>
                <a:ea typeface="+mj-ea"/>
                <a:cs typeface="Times New Roman" panose="02020603050405020304" pitchFamily="18" charset="0"/>
              </a:rPr>
              <a:t>頭</a:t>
            </a:r>
            <a:r>
              <a:rPr lang="ja-JP" altLang="ja-JP" sz="3600" b="1" kern="100" dirty="0">
                <a:latin typeface="+mj-ea"/>
                <a:ea typeface="+mj-ea"/>
                <a:cs typeface="Times New Roman" panose="02020603050405020304" pitchFamily="18" charset="0"/>
              </a:rPr>
              <a:t>　顔　歯　</a:t>
            </a:r>
            <a:r>
              <a:rPr lang="ja-JP" altLang="ja-JP" sz="3600" b="1" kern="100" dirty="0">
                <a:solidFill>
                  <a:srgbClr val="ED7D31"/>
                </a:solidFill>
                <a:latin typeface="+mj-ea"/>
                <a:ea typeface="+mj-ea"/>
                <a:cs typeface="Times New Roman" panose="02020603050405020304" pitchFamily="18" charset="0"/>
              </a:rPr>
              <a:t>腹</a:t>
            </a:r>
            <a:r>
              <a:rPr lang="ja-JP" altLang="ja-JP" sz="3600" b="1" kern="100" dirty="0">
                <a:latin typeface="+mj-ea"/>
                <a:ea typeface="+mj-ea"/>
                <a:cs typeface="Times New Roman" panose="02020603050405020304" pitchFamily="18" charset="0"/>
              </a:rPr>
              <a:t>　</a:t>
            </a:r>
            <a:endParaRPr lang="en-US" altLang="ja-JP" sz="3600" b="1" kern="100" dirty="0">
              <a:latin typeface="+mj-ea"/>
              <a:ea typeface="+mj-ea"/>
              <a:cs typeface="Times New Roman" panose="02020603050405020304" pitchFamily="18" charset="0"/>
            </a:endParaRPr>
          </a:p>
          <a:p>
            <a:pPr marL="0" indent="0" algn="just">
              <a:spcAft>
                <a:spcPts val="0"/>
              </a:spcAft>
              <a:buNone/>
            </a:pPr>
            <a:endParaRPr lang="ja-JP" altLang="ja-JP" sz="33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18</a:t>
            </a:fld>
            <a:endParaRPr kumimoji="1" lang="ja-JP" altLang="en-US"/>
          </a:p>
        </p:txBody>
      </p:sp>
    </p:spTree>
    <p:extLst>
      <p:ext uri="{BB962C8B-B14F-4D97-AF65-F5344CB8AC3E}">
        <p14:creationId xmlns:p14="http://schemas.microsoft.com/office/powerpoint/2010/main" val="23004367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68677"/>
            <a:ext cx="10515600" cy="710212"/>
          </a:xfr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p:spPr>
        <p:txBody>
          <a:bodyPr>
            <a:normAutofit/>
          </a:bodyPr>
          <a:lstStyle/>
          <a:p>
            <a:r>
              <a:rPr lang="ja-JP" altLang="en-US" dirty="0"/>
              <a:t>事例の分析　日英語で重なる部位</a:t>
            </a:r>
            <a:endParaRPr kumimoji="1" lang="ja-JP" altLang="en-US" dirty="0"/>
          </a:p>
        </p:txBody>
      </p:sp>
      <p:sp>
        <p:nvSpPr>
          <p:cNvPr id="3" name="コンテンツ プレースホルダー 2"/>
          <p:cNvSpPr>
            <a:spLocks noGrp="1"/>
          </p:cNvSpPr>
          <p:nvPr>
            <p:ph idx="1"/>
          </p:nvPr>
        </p:nvSpPr>
        <p:spPr>
          <a:xfrm>
            <a:off x="838200" y="1038686"/>
            <a:ext cx="10515600" cy="5418097"/>
          </a:xfrm>
        </p:spPr>
        <p:txBody>
          <a:bodyPr>
            <a:normAutofit fontScale="25000" lnSpcReduction="20000"/>
          </a:bodyPr>
          <a:lstStyle/>
          <a:p>
            <a:pPr marL="0" indent="0" algn="just">
              <a:spcAft>
                <a:spcPts val="0"/>
              </a:spcAft>
              <a:buNone/>
            </a:pPr>
            <a:r>
              <a:rPr lang="en-US" altLang="ja-JP" sz="9600" b="1" kern="100" dirty="0">
                <a:latin typeface="Century" panose="02040604050505020304" pitchFamily="18" charset="0"/>
                <a:ea typeface="ＭＳ 明朝" panose="02020609040205080304" pitchFamily="17" charset="-128"/>
                <a:cs typeface="Times New Roman" panose="02020603050405020304" pitchFamily="18" charset="0"/>
              </a:rPr>
              <a:t> </a:t>
            </a:r>
            <a:r>
              <a:rPr lang="en-US" altLang="ja-JP" sz="9600" b="1" kern="100" dirty="0" smtClean="0">
                <a:latin typeface="+mj-ea"/>
                <a:ea typeface="+mj-ea"/>
                <a:cs typeface="Times New Roman" panose="02020603050405020304" pitchFamily="18" charset="0"/>
              </a:rPr>
              <a:t>9 </a:t>
            </a:r>
            <a:r>
              <a:rPr lang="ja-JP" altLang="ja-JP" sz="9600" b="1" kern="100" dirty="0">
                <a:latin typeface="+mj-ea"/>
                <a:ea typeface="+mj-ea"/>
                <a:cs typeface="Times New Roman" panose="02020603050405020304" pitchFamily="18" charset="0"/>
              </a:rPr>
              <a:t>舌：</a:t>
            </a:r>
            <a:r>
              <a:rPr lang="en-US" altLang="ja-JP" sz="9600" b="1" kern="100" dirty="0">
                <a:solidFill>
                  <a:srgbClr val="5B9BD5"/>
                </a:solidFill>
                <a:latin typeface="+mj-ea"/>
                <a:ea typeface="+mj-ea"/>
                <a:cs typeface="Times New Roman" panose="02020603050405020304" pitchFamily="18" charset="0"/>
              </a:rPr>
              <a:t>mouth</a:t>
            </a: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palate</a:t>
            </a:r>
            <a:endParaRPr lang="en-US"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  tongue</a:t>
            </a:r>
            <a:r>
              <a:rPr lang="en-US" altLang="ja-JP" sz="9600" b="1" kern="100" dirty="0">
                <a:latin typeface="+mj-ea"/>
                <a:ea typeface="+mj-ea"/>
                <a:cs typeface="Times New Roman" panose="02020603050405020304" pitchFamily="18" charset="0"/>
              </a:rPr>
              <a:t>: </a:t>
            </a:r>
            <a:r>
              <a:rPr lang="ja-JP" altLang="ja-JP" sz="9600" b="1" kern="100" dirty="0">
                <a:solidFill>
                  <a:srgbClr val="5B9BD5"/>
                </a:solidFill>
                <a:latin typeface="+mj-ea"/>
                <a:ea typeface="+mj-ea"/>
                <a:cs typeface="Times New Roman" panose="02020603050405020304" pitchFamily="18" charset="0"/>
              </a:rPr>
              <a:t>口</a:t>
            </a:r>
            <a:r>
              <a:rPr lang="ja-JP" altLang="ja-JP" sz="9600" b="1" kern="100" dirty="0">
                <a:latin typeface="+mj-ea"/>
                <a:ea typeface="+mj-ea"/>
                <a:cs typeface="Times New Roman" panose="02020603050405020304" pitchFamily="18" charset="0"/>
              </a:rPr>
              <a:t>　耳  唇　のど　首　目　</a:t>
            </a:r>
            <a:r>
              <a:rPr lang="ja-JP" altLang="ja-JP" sz="9600" b="1" kern="100" dirty="0">
                <a:solidFill>
                  <a:srgbClr val="ED7D31"/>
                </a:solidFill>
                <a:latin typeface="+mj-ea"/>
                <a:ea typeface="+mj-ea"/>
                <a:cs typeface="Times New Roman" panose="02020603050405020304" pitchFamily="18" charset="0"/>
              </a:rPr>
              <a:t>肉　腹　皮</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10 </a:t>
            </a:r>
            <a:r>
              <a:rPr lang="ja-JP" altLang="ja-JP" sz="9600" b="1" kern="100" dirty="0">
                <a:latin typeface="+mj-ea"/>
                <a:ea typeface="+mj-ea"/>
                <a:cs typeface="Times New Roman" panose="02020603050405020304" pitchFamily="18" charset="0"/>
              </a:rPr>
              <a:t>顎：</a:t>
            </a:r>
            <a:r>
              <a:rPr lang="en-US" altLang="ja-JP" sz="9600" b="1" kern="100" dirty="0">
                <a:latin typeface="+mj-ea"/>
                <a:ea typeface="+mj-ea"/>
                <a:cs typeface="Times New Roman" panose="02020603050405020304" pitchFamily="18" charset="0"/>
              </a:rPr>
              <a:t>lip  head   </a:t>
            </a:r>
            <a:r>
              <a:rPr lang="en-US" altLang="ja-JP" sz="9600" b="1" kern="100" dirty="0">
                <a:solidFill>
                  <a:srgbClr val="ED7D31"/>
                </a:solidFill>
                <a:latin typeface="+mj-ea"/>
                <a:ea typeface="+mj-ea"/>
                <a:cs typeface="Times New Roman" panose="02020603050405020304" pitchFamily="18" charset="0"/>
              </a:rPr>
              <a:t>side </a:t>
            </a:r>
            <a:r>
              <a:rPr lang="en-US" altLang="ja-JP" sz="9600" b="1" kern="100" dirty="0">
                <a:latin typeface="+mj-ea"/>
                <a:ea typeface="+mj-ea"/>
                <a:cs typeface="Times New Roman" panose="02020603050405020304" pitchFamily="18" charset="0"/>
              </a:rPr>
              <a:t> </a:t>
            </a:r>
            <a:r>
              <a:rPr lang="en-US" altLang="ja-JP" sz="9600" b="1" kern="100" dirty="0">
                <a:solidFill>
                  <a:srgbClr val="5B9BD5"/>
                </a:solidFill>
                <a:latin typeface="+mj-ea"/>
                <a:ea typeface="+mj-ea"/>
                <a:cs typeface="Times New Roman" panose="02020603050405020304" pitchFamily="18" charset="0"/>
              </a:rPr>
              <a:t>mouth</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   jaw</a:t>
            </a:r>
            <a:r>
              <a:rPr lang="en-US" altLang="ja-JP" sz="9600" b="1" kern="100" dirty="0">
                <a:latin typeface="+mj-ea"/>
                <a:ea typeface="+mj-ea"/>
                <a:cs typeface="Times New Roman" panose="02020603050405020304" pitchFamily="18" charset="0"/>
              </a:rPr>
              <a:t>: </a:t>
            </a:r>
            <a:r>
              <a:rPr lang="ja-JP" altLang="ja-JP" sz="9600" b="1" kern="100" dirty="0">
                <a:latin typeface="+mj-ea"/>
                <a:ea typeface="+mj-ea"/>
                <a:cs typeface="Times New Roman" panose="02020603050405020304" pitchFamily="18" charset="0"/>
              </a:rPr>
              <a:t>腹  舌　</a:t>
            </a:r>
            <a:r>
              <a:rPr lang="ja-JP" altLang="ja-JP" sz="9600" b="1" kern="100" dirty="0">
                <a:solidFill>
                  <a:srgbClr val="5B9BD5"/>
                </a:solidFill>
                <a:latin typeface="+mj-ea"/>
                <a:ea typeface="+mj-ea"/>
                <a:cs typeface="Times New Roman" panose="02020603050405020304" pitchFamily="18" charset="0"/>
              </a:rPr>
              <a:t>口</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11 </a:t>
            </a:r>
            <a:r>
              <a:rPr lang="ja-JP" altLang="ja-JP" sz="9600" b="1" kern="100" dirty="0">
                <a:latin typeface="+mj-ea"/>
                <a:ea typeface="+mj-ea"/>
                <a:cs typeface="Times New Roman" panose="02020603050405020304" pitchFamily="18" charset="0"/>
              </a:rPr>
              <a:t>首：</a:t>
            </a:r>
            <a:r>
              <a:rPr lang="en-US" altLang="ja-JP" sz="9600" b="1" kern="100" dirty="0">
                <a:solidFill>
                  <a:srgbClr val="5B9BD5"/>
                </a:solidFill>
                <a:latin typeface="+mj-ea"/>
                <a:ea typeface="+mj-ea"/>
                <a:cs typeface="Times New Roman" panose="02020603050405020304" pitchFamily="18" charset="0"/>
              </a:rPr>
              <a:t>head</a:t>
            </a:r>
            <a:r>
              <a:rPr lang="en-US" altLang="ja-JP" sz="9600" b="1" kern="100" dirty="0">
                <a:latin typeface="+mj-ea"/>
                <a:ea typeface="+mj-ea"/>
                <a:cs typeface="Times New Roman" panose="02020603050405020304" pitchFamily="18" charset="0"/>
              </a:rPr>
              <a:t>  </a:t>
            </a:r>
            <a:r>
              <a:rPr lang="en-US" altLang="ja-JP" sz="9600" b="1" kern="100" dirty="0">
                <a:solidFill>
                  <a:srgbClr val="5B9BD5"/>
                </a:solidFill>
                <a:latin typeface="+mj-ea"/>
                <a:ea typeface="+mj-ea"/>
                <a:cs typeface="Times New Roman" panose="02020603050405020304" pitchFamily="18" charset="0"/>
              </a:rPr>
              <a:t>eye</a:t>
            </a:r>
            <a:r>
              <a:rPr lang="en-US" altLang="ja-JP" sz="9600" b="1" kern="100" dirty="0">
                <a:latin typeface="+mj-ea"/>
                <a:ea typeface="+mj-ea"/>
                <a:cs typeface="Times New Roman" panose="02020603050405020304" pitchFamily="18" charset="0"/>
              </a:rPr>
              <a:t>   teeth  hair    nose  brain  </a:t>
            </a:r>
            <a:r>
              <a:rPr lang="en-US" altLang="ja-JP" sz="9600" b="1" kern="100" dirty="0">
                <a:solidFill>
                  <a:srgbClr val="ED7D31"/>
                </a:solidFill>
                <a:latin typeface="+mj-ea"/>
                <a:ea typeface="+mj-ea"/>
                <a:cs typeface="Times New Roman" panose="02020603050405020304" pitchFamily="18" charset="0"/>
              </a:rPr>
              <a:t>heel</a:t>
            </a:r>
            <a:r>
              <a:rPr lang="en-US" altLang="ja-JP" sz="9600" b="1" kern="100" dirty="0">
                <a:latin typeface="+mj-ea"/>
                <a:ea typeface="+mj-ea"/>
                <a:cs typeface="Times New Roman" panose="02020603050405020304" pitchFamily="18" charset="0"/>
              </a:rPr>
              <a:t> </a:t>
            </a:r>
            <a:r>
              <a:rPr lang="en-US" altLang="ja-JP" sz="9600" b="1" kern="100" dirty="0">
                <a:solidFill>
                  <a:srgbClr val="ED7D31"/>
                </a:solidFill>
                <a:latin typeface="+mj-ea"/>
                <a:ea typeface="+mj-ea"/>
                <a:cs typeface="Times New Roman" panose="02020603050405020304" pitchFamily="18" charset="0"/>
              </a:rPr>
              <a:t> </a:t>
            </a:r>
            <a:r>
              <a:rPr lang="en-US" altLang="ja-JP" sz="9600" b="1" kern="100" dirty="0" smtClean="0">
                <a:solidFill>
                  <a:srgbClr val="5B9BD5"/>
                </a:solidFill>
                <a:latin typeface="+mj-ea"/>
                <a:ea typeface="+mj-ea"/>
                <a:cs typeface="Times New Roman" panose="02020603050405020304" pitchFamily="18" charset="0"/>
              </a:rPr>
              <a:t>shoulder</a:t>
            </a:r>
            <a:endParaRPr lang="en-US"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  </a:t>
            </a:r>
            <a:r>
              <a:rPr lang="en-US" altLang="ja-JP" sz="9600" b="1" kern="100" dirty="0">
                <a:latin typeface="+mj-ea"/>
                <a:ea typeface="+mj-ea"/>
                <a:cs typeface="Times New Roman" panose="02020603050405020304" pitchFamily="18" charset="0"/>
              </a:rPr>
              <a:t>neck: </a:t>
            </a:r>
            <a:r>
              <a:rPr lang="ja-JP" altLang="ja-JP" sz="9600" b="1" kern="100" dirty="0">
                <a:solidFill>
                  <a:srgbClr val="5B9BD5"/>
                </a:solidFill>
                <a:latin typeface="+mj-ea"/>
                <a:ea typeface="+mj-ea"/>
                <a:cs typeface="Times New Roman" panose="02020603050405020304" pitchFamily="18" charset="0"/>
              </a:rPr>
              <a:t>頭</a:t>
            </a:r>
            <a:r>
              <a:rPr lang="ja-JP" altLang="ja-JP" sz="9600" b="1" kern="100" dirty="0">
                <a:latin typeface="+mj-ea"/>
                <a:ea typeface="+mj-ea"/>
                <a:cs typeface="Times New Roman" panose="02020603050405020304" pitchFamily="18" charset="0"/>
              </a:rPr>
              <a:t>  </a:t>
            </a:r>
            <a:r>
              <a:rPr lang="ja-JP" altLang="ja-JP" sz="9600" b="1" kern="100" dirty="0">
                <a:solidFill>
                  <a:srgbClr val="5B9BD5"/>
                </a:solidFill>
                <a:latin typeface="+mj-ea"/>
                <a:ea typeface="+mj-ea"/>
                <a:cs typeface="Times New Roman" panose="02020603050405020304" pitchFamily="18" charset="0"/>
              </a:rPr>
              <a:t>目</a:t>
            </a:r>
            <a:r>
              <a:rPr lang="ja-JP" altLang="ja-JP" sz="9600" b="1" kern="100" dirty="0">
                <a:latin typeface="+mj-ea"/>
                <a:ea typeface="+mj-ea"/>
                <a:cs typeface="Times New Roman" panose="02020603050405020304" pitchFamily="18" charset="0"/>
              </a:rPr>
              <a:t> </a:t>
            </a:r>
            <a:r>
              <a:rPr lang="en-US" altLang="ja-JP" sz="9600" b="1" kern="100" dirty="0">
                <a:latin typeface="+mj-ea"/>
                <a:ea typeface="+mj-ea"/>
                <a:cs typeface="Times New Roman" panose="02020603050405020304" pitchFamily="18" charset="0"/>
              </a:rPr>
              <a:t>   </a:t>
            </a:r>
            <a:r>
              <a:rPr lang="ja-JP" altLang="ja-JP" sz="9600" b="1" kern="100" dirty="0">
                <a:latin typeface="+mj-ea"/>
                <a:ea typeface="+mj-ea"/>
                <a:cs typeface="Times New Roman" panose="02020603050405020304" pitchFamily="18" charset="0"/>
              </a:rPr>
              <a:t>骨 </a:t>
            </a:r>
            <a:r>
              <a:rPr lang="en-US" altLang="ja-JP" sz="9600" b="1" kern="100" dirty="0">
                <a:latin typeface="+mj-ea"/>
                <a:ea typeface="+mj-ea"/>
                <a:cs typeface="Times New Roman" panose="02020603050405020304" pitchFamily="18" charset="0"/>
              </a:rPr>
              <a:t>  </a:t>
            </a:r>
            <a:r>
              <a:rPr lang="ja-JP" altLang="ja-JP" sz="9600" b="1" kern="100" dirty="0">
                <a:latin typeface="+mj-ea"/>
                <a:ea typeface="+mj-ea"/>
                <a:cs typeface="Times New Roman" panose="02020603050405020304" pitchFamily="18" charset="0"/>
              </a:rPr>
              <a:t>　背　　耳　</a:t>
            </a:r>
            <a:r>
              <a:rPr lang="ja-JP" altLang="ja-JP" sz="9600" b="1" kern="100" dirty="0">
                <a:solidFill>
                  <a:srgbClr val="5B9BD5"/>
                </a:solidFill>
                <a:latin typeface="+mj-ea"/>
                <a:ea typeface="+mj-ea"/>
                <a:cs typeface="Times New Roman" panose="02020603050405020304" pitchFamily="18" charset="0"/>
              </a:rPr>
              <a:t>肩</a:t>
            </a:r>
            <a:r>
              <a:rPr lang="ja-JP" altLang="ja-JP" sz="9600" b="1" kern="100" dirty="0">
                <a:solidFill>
                  <a:srgbClr val="ED7D31"/>
                </a:solidFill>
                <a:latin typeface="+mj-ea"/>
                <a:ea typeface="+mj-ea"/>
                <a:cs typeface="Times New Roman" panose="02020603050405020304" pitchFamily="18" charset="0"/>
              </a:rPr>
              <a:t>　</a:t>
            </a:r>
            <a:r>
              <a:rPr lang="ja-JP" altLang="ja-JP" sz="9600" b="1" kern="100" dirty="0">
                <a:solidFill>
                  <a:srgbClr val="FF0000"/>
                </a:solidFill>
                <a:latin typeface="+mj-ea"/>
                <a:ea typeface="+mj-ea"/>
                <a:cs typeface="Times New Roman" panose="02020603050405020304" pitchFamily="18" charset="0"/>
              </a:rPr>
              <a:t>身</a:t>
            </a:r>
            <a:r>
              <a:rPr lang="ja-JP" altLang="ja-JP" sz="9600" b="1" kern="100" dirty="0">
                <a:solidFill>
                  <a:srgbClr val="ED7D31"/>
                </a:solidFill>
                <a:latin typeface="+mj-ea"/>
                <a:ea typeface="+mj-ea"/>
                <a:cs typeface="Times New Roman" panose="02020603050405020304" pitchFamily="18" charset="0"/>
              </a:rPr>
              <a:t>　足　肉　手</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12 </a:t>
            </a:r>
            <a:r>
              <a:rPr lang="ja-JP" altLang="ja-JP" sz="9600" b="1" kern="100" dirty="0">
                <a:latin typeface="+mj-ea"/>
                <a:ea typeface="+mj-ea"/>
                <a:cs typeface="Times New Roman" panose="02020603050405020304" pitchFamily="18" charset="0"/>
              </a:rPr>
              <a:t>喉：</a:t>
            </a:r>
            <a:r>
              <a:rPr lang="en-US" altLang="ja-JP" sz="9600" b="1" kern="100" dirty="0">
                <a:solidFill>
                  <a:srgbClr val="5B9BD5"/>
                </a:solidFill>
                <a:latin typeface="+mj-ea"/>
                <a:ea typeface="+mj-ea"/>
                <a:cs typeface="Times New Roman" panose="02020603050405020304" pitchFamily="18" charset="0"/>
              </a:rPr>
              <a:t>mouth</a:t>
            </a:r>
            <a:r>
              <a:rPr lang="en-US" altLang="ja-JP" sz="9600" b="1" kern="100" dirty="0">
                <a:latin typeface="+mj-ea"/>
                <a:ea typeface="+mj-ea"/>
                <a:cs typeface="Times New Roman" panose="02020603050405020304" pitchFamily="18" charset="0"/>
              </a:rPr>
              <a:t>  lip  </a:t>
            </a:r>
            <a:r>
              <a:rPr lang="en-US" altLang="ja-JP" sz="9600" b="1" kern="100" dirty="0">
                <a:solidFill>
                  <a:srgbClr val="FF0000"/>
                </a:solidFill>
                <a:latin typeface="+mj-ea"/>
                <a:ea typeface="+mj-ea"/>
                <a:cs typeface="Times New Roman" panose="02020603050405020304" pitchFamily="18" charset="0"/>
              </a:rPr>
              <a:t>body</a:t>
            </a:r>
            <a:r>
              <a:rPr lang="en-US" altLang="ja-JP" sz="9600" b="1" kern="100" dirty="0">
                <a:solidFill>
                  <a:srgbClr val="ED7D31"/>
                </a:solidFill>
                <a:latin typeface="+mj-ea"/>
                <a:ea typeface="+mj-ea"/>
                <a:cs typeface="Times New Roman" panose="02020603050405020304" pitchFamily="18" charset="0"/>
              </a:rPr>
              <a:t> </a:t>
            </a:r>
            <a:r>
              <a:rPr lang="en-US" altLang="ja-JP" sz="9600" b="1" kern="100" dirty="0">
                <a:latin typeface="+mj-ea"/>
                <a:ea typeface="+mj-ea"/>
                <a:cs typeface="Times New Roman" panose="02020603050405020304" pitchFamily="18" charset="0"/>
              </a:rPr>
              <a:t> tongue</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   </a:t>
            </a:r>
            <a:r>
              <a:rPr lang="en-US" altLang="ja-JP" sz="9600" b="1" kern="100" dirty="0">
                <a:latin typeface="+mj-ea"/>
                <a:ea typeface="+mj-ea"/>
                <a:cs typeface="Times New Roman" panose="02020603050405020304" pitchFamily="18" charset="0"/>
              </a:rPr>
              <a:t>throat: </a:t>
            </a:r>
            <a:r>
              <a:rPr lang="ja-JP" altLang="ja-JP" sz="9600" b="1" kern="100" dirty="0">
                <a:latin typeface="+mj-ea"/>
                <a:ea typeface="+mj-ea"/>
                <a:cs typeface="Times New Roman" panose="02020603050405020304" pitchFamily="18" charset="0"/>
              </a:rPr>
              <a:t>耳 </a:t>
            </a:r>
            <a:r>
              <a:rPr lang="ja-JP" altLang="ja-JP" sz="9600" b="1" kern="100" dirty="0">
                <a:solidFill>
                  <a:srgbClr val="ED7D31"/>
                </a:solidFill>
                <a:latin typeface="+mj-ea"/>
                <a:ea typeface="+mj-ea"/>
                <a:cs typeface="Times New Roman" panose="02020603050405020304" pitchFamily="18" charset="0"/>
              </a:rPr>
              <a:t>腹</a:t>
            </a:r>
            <a:r>
              <a:rPr lang="ja-JP" altLang="ja-JP" sz="9600" b="1" kern="100" dirty="0">
                <a:latin typeface="+mj-ea"/>
                <a:ea typeface="+mj-ea"/>
                <a:cs typeface="Times New Roman" panose="02020603050405020304" pitchFamily="18" charset="0"/>
              </a:rPr>
              <a:t>　首　頭　耳　</a:t>
            </a:r>
            <a:r>
              <a:rPr lang="ja-JP" altLang="ja-JP" sz="9600" b="1" kern="100" dirty="0">
                <a:solidFill>
                  <a:srgbClr val="5B9BD5"/>
                </a:solidFill>
                <a:latin typeface="+mj-ea"/>
                <a:ea typeface="+mj-ea"/>
                <a:cs typeface="Times New Roman" panose="02020603050405020304" pitchFamily="18" charset="0"/>
              </a:rPr>
              <a:t>口</a:t>
            </a:r>
            <a:r>
              <a:rPr lang="ja-JP" altLang="ja-JP" sz="9600" b="1" kern="100" dirty="0">
                <a:latin typeface="+mj-ea"/>
                <a:ea typeface="+mj-ea"/>
                <a:cs typeface="Times New Roman" panose="02020603050405020304" pitchFamily="18" charset="0"/>
              </a:rPr>
              <a:t>　</a:t>
            </a:r>
            <a:r>
              <a:rPr lang="ja-JP" altLang="ja-JP" sz="9600" b="1" kern="100" dirty="0">
                <a:solidFill>
                  <a:srgbClr val="ED7D31"/>
                </a:solidFill>
                <a:latin typeface="+mj-ea"/>
                <a:ea typeface="+mj-ea"/>
                <a:cs typeface="Times New Roman" panose="02020603050405020304" pitchFamily="18" charset="0"/>
              </a:rPr>
              <a:t>足</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13 </a:t>
            </a:r>
            <a:r>
              <a:rPr lang="ja-JP" altLang="ja-JP" sz="9600" b="1" kern="100" dirty="0">
                <a:latin typeface="+mj-ea"/>
                <a:ea typeface="+mj-ea"/>
                <a:cs typeface="Times New Roman" panose="02020603050405020304" pitchFamily="18" charset="0"/>
              </a:rPr>
              <a:t>毛：</a:t>
            </a:r>
            <a:r>
              <a:rPr lang="en-US" altLang="ja-JP" sz="9600" b="1" kern="100" dirty="0">
                <a:solidFill>
                  <a:srgbClr val="5B9BD5"/>
                </a:solidFill>
                <a:latin typeface="+mj-ea"/>
                <a:ea typeface="+mj-ea"/>
                <a:cs typeface="Times New Roman" panose="02020603050405020304" pitchFamily="18" charset="0"/>
              </a:rPr>
              <a:t>skin </a:t>
            </a:r>
            <a:r>
              <a:rPr lang="en-US" altLang="ja-JP" sz="9600" b="1" kern="100" dirty="0">
                <a:latin typeface="+mj-ea"/>
                <a:ea typeface="+mj-ea"/>
                <a:cs typeface="Times New Roman" panose="02020603050405020304" pitchFamily="18" charset="0"/>
              </a:rPr>
              <a:t> cheek    teeth</a:t>
            </a:r>
            <a:endParaRPr lang="ja-JP" altLang="ja-JP" sz="9600" b="1" kern="100" dirty="0">
              <a:latin typeface="+mj-ea"/>
              <a:ea typeface="+mj-ea"/>
              <a:cs typeface="Times New Roman" panose="02020603050405020304" pitchFamily="18" charset="0"/>
            </a:endParaRPr>
          </a:p>
          <a:p>
            <a:pPr marL="0" indent="0" algn="just">
              <a:spcAft>
                <a:spcPts val="0"/>
              </a:spcAft>
              <a:buNone/>
            </a:pPr>
            <a:r>
              <a:rPr lang="en-US" altLang="ja-JP" sz="9600" b="1" kern="100" dirty="0">
                <a:latin typeface="+mj-ea"/>
                <a:ea typeface="+mj-ea"/>
                <a:cs typeface="Times New Roman" panose="02020603050405020304" pitchFamily="18" charset="0"/>
              </a:rPr>
              <a:t> </a:t>
            </a:r>
            <a:r>
              <a:rPr lang="en-US" altLang="ja-JP" sz="9600" b="1" kern="100" dirty="0" smtClean="0">
                <a:latin typeface="+mj-ea"/>
                <a:ea typeface="+mj-ea"/>
                <a:cs typeface="Times New Roman" panose="02020603050405020304" pitchFamily="18" charset="0"/>
              </a:rPr>
              <a:t>  hair</a:t>
            </a:r>
            <a:r>
              <a:rPr lang="en-US" altLang="ja-JP" sz="9600" b="1" kern="100" dirty="0">
                <a:latin typeface="+mj-ea"/>
                <a:ea typeface="+mj-ea"/>
                <a:cs typeface="Times New Roman" panose="02020603050405020304" pitchFamily="18" charset="0"/>
              </a:rPr>
              <a:t>:</a:t>
            </a:r>
            <a:r>
              <a:rPr lang="ja-JP" altLang="ja-JP" sz="9600" b="1" kern="100" dirty="0">
                <a:latin typeface="+mj-ea"/>
                <a:ea typeface="+mj-ea"/>
                <a:cs typeface="Times New Roman" panose="02020603050405020304" pitchFamily="18" charset="0"/>
              </a:rPr>
              <a:t>　頭 　首　腹　頭</a:t>
            </a:r>
            <a:r>
              <a:rPr lang="ja-JP" altLang="ja-JP" sz="9600" b="1" kern="100" dirty="0">
                <a:solidFill>
                  <a:srgbClr val="5B9BD5"/>
                </a:solidFill>
                <a:latin typeface="+mj-ea"/>
                <a:ea typeface="+mj-ea"/>
                <a:cs typeface="Times New Roman" panose="02020603050405020304" pitchFamily="18" charset="0"/>
              </a:rPr>
              <a:t>皮</a:t>
            </a:r>
            <a:r>
              <a:rPr lang="ja-JP" altLang="ja-JP" sz="9600" b="1" kern="100" dirty="0">
                <a:latin typeface="+mj-ea"/>
                <a:ea typeface="+mj-ea"/>
                <a:cs typeface="Times New Roman" panose="02020603050405020304" pitchFamily="18" charset="0"/>
              </a:rPr>
              <a:t>　　耳　</a:t>
            </a:r>
            <a:r>
              <a:rPr lang="ja-JP" altLang="ja-JP" sz="9600" b="1" kern="100" dirty="0">
                <a:solidFill>
                  <a:srgbClr val="ED7D31"/>
                </a:solidFill>
                <a:latin typeface="+mj-ea"/>
                <a:ea typeface="+mj-ea"/>
                <a:cs typeface="Times New Roman" panose="02020603050405020304" pitchFamily="18" charset="0"/>
              </a:rPr>
              <a:t>羽根</a:t>
            </a:r>
            <a:r>
              <a:rPr lang="ja-JP" altLang="ja-JP" sz="9600" b="1" kern="100" dirty="0">
                <a:latin typeface="+mj-ea"/>
                <a:ea typeface="+mj-ea"/>
                <a:cs typeface="Times New Roman" panose="02020603050405020304" pitchFamily="18" charset="0"/>
              </a:rPr>
              <a:t>　</a:t>
            </a:r>
            <a:r>
              <a:rPr lang="ja-JP" altLang="ja-JP" sz="9600" b="1" kern="100" dirty="0">
                <a:solidFill>
                  <a:srgbClr val="ED7D31"/>
                </a:solidFill>
                <a:latin typeface="+mj-ea"/>
                <a:ea typeface="+mj-ea"/>
                <a:cs typeface="Times New Roman" panose="02020603050405020304" pitchFamily="18" charset="0"/>
              </a:rPr>
              <a:t>肝</a:t>
            </a:r>
            <a:r>
              <a:rPr lang="ja-JP" altLang="ja-JP" sz="9600" b="1" kern="100" dirty="0">
                <a:latin typeface="+mj-ea"/>
                <a:ea typeface="+mj-ea"/>
                <a:cs typeface="Times New Roman" panose="02020603050405020304" pitchFamily="18" charset="0"/>
              </a:rPr>
              <a:t>　</a:t>
            </a:r>
            <a:r>
              <a:rPr lang="ja-JP" altLang="ja-JP" sz="9600" b="1" kern="100" dirty="0">
                <a:solidFill>
                  <a:srgbClr val="FF0000"/>
                </a:solidFill>
                <a:latin typeface="+mj-ea"/>
                <a:ea typeface="+mj-ea"/>
                <a:cs typeface="Times New Roman" panose="02020603050405020304" pitchFamily="18" charset="0"/>
              </a:rPr>
              <a:t>身</a:t>
            </a:r>
            <a:r>
              <a:rPr lang="ja-JP" altLang="ja-JP" sz="9600" b="1" kern="100" dirty="0">
                <a:latin typeface="+mj-ea"/>
                <a:ea typeface="+mj-ea"/>
                <a:cs typeface="Times New Roman" panose="02020603050405020304" pitchFamily="18" charset="0"/>
              </a:rPr>
              <a:t>　額　顔</a:t>
            </a:r>
            <a:r>
              <a:rPr lang="ja-JP" altLang="ja-JP" sz="9600" b="1" kern="100" dirty="0">
                <a:latin typeface="Century" panose="02040604050505020304" pitchFamily="18" charset="0"/>
                <a:ea typeface="ＭＳ 明朝" panose="02020609040205080304" pitchFamily="17" charset="-128"/>
                <a:cs typeface="Times New Roman" panose="02020603050405020304" pitchFamily="18" charset="0"/>
              </a:rPr>
              <a:t>　</a:t>
            </a:r>
          </a:p>
          <a:p>
            <a:pPr marL="0" indent="0" algn="just">
              <a:spcAft>
                <a:spcPts val="0"/>
              </a:spcAft>
              <a:buNone/>
            </a:pPr>
            <a:r>
              <a:rPr lang="en-US" altLang="ja-JP" sz="64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6400" kern="100" dirty="0">
              <a:latin typeface="Century" panose="02040604050505020304" pitchFamily="18" charset="0"/>
              <a:ea typeface="ＭＳ 明朝" panose="02020609040205080304" pitchFamily="17" charset="-128"/>
              <a:cs typeface="Times New Roman" panose="02020603050405020304" pitchFamily="18" charset="0"/>
            </a:endParaRPr>
          </a:p>
          <a:p>
            <a:pPr marL="0" indent="0" algn="just">
              <a:spcAft>
                <a:spcPts val="0"/>
              </a:spcAft>
              <a:buNone/>
            </a:pPr>
            <a:r>
              <a:rPr lang="en-US" altLang="ja-JP" sz="4400" kern="100" dirty="0">
                <a:latin typeface="Century" panose="02040604050505020304" pitchFamily="18" charset="0"/>
                <a:ea typeface="ＭＳ 明朝" panose="02020609040205080304" pitchFamily="17" charset="-128"/>
                <a:cs typeface="Times New Roman" panose="02020603050405020304" pitchFamily="18" charset="0"/>
              </a:rPr>
              <a:t> </a:t>
            </a:r>
            <a:endParaRPr lang="ja-JP" altLang="ja-JP" sz="4400" kern="100" dirty="0">
              <a:latin typeface="Century" panose="02040604050505020304" pitchFamily="18" charset="0"/>
              <a:ea typeface="ＭＳ 明朝" panose="02020609040205080304" pitchFamily="17"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19</a:t>
            </a:fld>
            <a:endParaRPr kumimoji="1" lang="ja-JP" altLang="en-US"/>
          </a:p>
        </p:txBody>
      </p:sp>
    </p:spTree>
    <p:extLst>
      <p:ext uri="{BB962C8B-B14F-4D97-AF65-F5344CB8AC3E}">
        <p14:creationId xmlns:p14="http://schemas.microsoft.com/office/powerpoint/2010/main" val="4275463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0451"/>
          </a:xfr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txBody>
          <a:bodyPr/>
          <a:lstStyle/>
          <a:p>
            <a:r>
              <a:rPr kumimoji="1" lang="ja-JP" altLang="en-US" dirty="0" smtClean="0"/>
              <a:t>発表の流れ</a:t>
            </a:r>
            <a:endParaRPr kumimoji="1" lang="ja-JP" altLang="en-US" dirty="0"/>
          </a:p>
        </p:txBody>
      </p:sp>
      <p:sp>
        <p:nvSpPr>
          <p:cNvPr id="3" name="コンテンツ プレースホルダー 2"/>
          <p:cNvSpPr>
            <a:spLocks noGrp="1"/>
          </p:cNvSpPr>
          <p:nvPr>
            <p:ph idx="1"/>
          </p:nvPr>
        </p:nvSpPr>
        <p:spPr/>
        <p:txBody>
          <a:bodyPr/>
          <a:lstStyle/>
          <a:p>
            <a:pPr marL="514350" indent="-514350">
              <a:buAutoNum type="arabicPeriod"/>
            </a:pPr>
            <a:r>
              <a:rPr kumimoji="1" lang="ja-JP" altLang="en-US" sz="4000" dirty="0" smtClean="0"/>
              <a:t>はじめに　　</a:t>
            </a:r>
            <a:endParaRPr lang="en-US" altLang="ja-JP" sz="4000" dirty="0"/>
          </a:p>
          <a:p>
            <a:pPr marL="514350" indent="-514350">
              <a:buAutoNum type="arabicPeriod"/>
            </a:pPr>
            <a:r>
              <a:rPr lang="ja-JP" altLang="en-US" sz="4000" dirty="0" smtClean="0"/>
              <a:t>概念メタファー</a:t>
            </a:r>
            <a:endParaRPr lang="en-US" altLang="ja-JP" sz="4000" dirty="0" smtClean="0"/>
          </a:p>
          <a:p>
            <a:pPr marL="0" indent="0">
              <a:buNone/>
            </a:pPr>
            <a:r>
              <a:rPr lang="en-US" altLang="ja-JP" sz="4000" dirty="0"/>
              <a:t>3</a:t>
            </a:r>
            <a:r>
              <a:rPr lang="en-US" altLang="ja-JP" sz="4000" dirty="0" smtClean="0"/>
              <a:t>. </a:t>
            </a:r>
            <a:r>
              <a:rPr lang="ja-JP" altLang="en-US" sz="4000" dirty="0" smtClean="0"/>
              <a:t>事例の考察</a:t>
            </a:r>
            <a:endParaRPr lang="en-US" altLang="ja-JP" sz="4000" dirty="0" smtClean="0"/>
          </a:p>
          <a:p>
            <a:pPr marL="0" indent="0">
              <a:buNone/>
            </a:pPr>
            <a:r>
              <a:rPr lang="en-US" altLang="ja-JP" sz="4000" dirty="0"/>
              <a:t>4</a:t>
            </a:r>
            <a:r>
              <a:rPr kumimoji="1" lang="en-US" altLang="ja-JP" sz="4000" dirty="0" smtClean="0"/>
              <a:t>. </a:t>
            </a:r>
            <a:r>
              <a:rPr lang="ja-JP" altLang="en-US" sz="4000" dirty="0" smtClean="0"/>
              <a:t>まとめ</a:t>
            </a:r>
            <a:endParaRPr lang="en-US" altLang="ja-JP" sz="4000"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a:t>
            </a:fld>
            <a:endParaRPr kumimoji="1" lang="ja-JP" altLang="en-US"/>
          </a:p>
        </p:txBody>
      </p:sp>
      <p:pic>
        <p:nvPicPr>
          <p:cNvPr id="6" name="図 5"/>
          <p:cNvPicPr>
            <a:picLocks noChangeAspect="1"/>
          </p:cNvPicPr>
          <p:nvPr/>
        </p:nvPicPr>
        <p:blipFill>
          <a:blip r:embed="rId2"/>
          <a:stretch>
            <a:fillRect/>
          </a:stretch>
        </p:blipFill>
        <p:spPr>
          <a:xfrm>
            <a:off x="5493956" y="1763484"/>
            <a:ext cx="4495171" cy="4416653"/>
          </a:xfrm>
          <a:prstGeom prst="rect">
            <a:avLst/>
          </a:prstGeom>
        </p:spPr>
      </p:pic>
    </p:spTree>
    <p:extLst>
      <p:ext uri="{BB962C8B-B14F-4D97-AF65-F5344CB8AC3E}">
        <p14:creationId xmlns:p14="http://schemas.microsoft.com/office/powerpoint/2010/main" val="1889187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567030"/>
          </a:xfr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p:spPr>
        <p:txBody>
          <a:bodyPr>
            <a:normAutofit fontScale="90000"/>
          </a:bodyPr>
          <a:lstStyle/>
          <a:p>
            <a:r>
              <a:rPr lang="ja-JP" altLang="en-US" dirty="0"/>
              <a:t>事例の分析　</a:t>
            </a:r>
            <a:r>
              <a:rPr lang="ja-JP" altLang="en-US" dirty="0" smtClean="0"/>
              <a:t>　身体部位と対応語数</a:t>
            </a:r>
            <a:endParaRPr kumimoji="1" lang="ja-JP" altLang="en-US" dirty="0"/>
          </a:p>
        </p:txBody>
      </p:sp>
      <p:sp>
        <p:nvSpPr>
          <p:cNvPr id="3" name="コンテンツ プレースホルダー 2"/>
          <p:cNvSpPr>
            <a:spLocks noGrp="1"/>
          </p:cNvSpPr>
          <p:nvPr>
            <p:ph idx="1"/>
          </p:nvPr>
        </p:nvSpPr>
        <p:spPr/>
        <p:txBody>
          <a:bodyPr/>
          <a:lstStyle/>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20</a:t>
            </a:fld>
            <a:endParaRPr kumimoji="1" lang="ja-JP" altLang="en-US"/>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374636355"/>
              </p:ext>
            </p:extLst>
          </p:nvPr>
        </p:nvGraphicFramePr>
        <p:xfrm>
          <a:off x="1890945" y="1029809"/>
          <a:ext cx="7282948" cy="5673239"/>
        </p:xfrm>
        <a:graphic>
          <a:graphicData uri="http://schemas.openxmlformats.org/presentationml/2006/ole">
            <mc:AlternateContent xmlns:mc="http://schemas.openxmlformats.org/markup-compatibility/2006">
              <mc:Choice xmlns:v="urn:schemas-microsoft-com:vml" Requires="v">
                <p:oleObj spid="_x0000_s2209" name="Worksheet" r:id="rId4" imgW="3533864" imgH="2752801" progId="Excel.Sheet.12">
                  <p:embed/>
                </p:oleObj>
              </mc:Choice>
              <mc:Fallback>
                <p:oleObj name="Worksheet" r:id="rId4" imgW="3533864" imgH="2752801" progId="Excel.Sheet.12">
                  <p:embed/>
                  <p:pic>
                    <p:nvPicPr>
                      <p:cNvPr id="0" name=""/>
                      <p:cNvPicPr/>
                      <p:nvPr/>
                    </p:nvPicPr>
                    <p:blipFill>
                      <a:blip r:embed="rId5"/>
                      <a:stretch>
                        <a:fillRect/>
                      </a:stretch>
                    </p:blipFill>
                    <p:spPr>
                      <a:xfrm>
                        <a:off x="1890945" y="1029809"/>
                        <a:ext cx="7282948" cy="5673239"/>
                      </a:xfrm>
                      <a:prstGeom prst="rect">
                        <a:avLst/>
                      </a:prstGeom>
                    </p:spPr>
                  </p:pic>
                </p:oleObj>
              </mc:Fallback>
            </mc:AlternateContent>
          </a:graphicData>
        </a:graphic>
      </p:graphicFrame>
    </p:spTree>
    <p:extLst>
      <p:ext uri="{BB962C8B-B14F-4D97-AF65-F5344CB8AC3E}">
        <p14:creationId xmlns:p14="http://schemas.microsoft.com/office/powerpoint/2010/main" val="4172849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25136"/>
          </a:xfrm>
          <a:gradFill flip="none" rotWithShape="1">
            <a:gsLst>
              <a:gs pos="0">
                <a:srgbClr val="33CC33">
                  <a:tint val="66000"/>
                  <a:satMod val="160000"/>
                </a:srgbClr>
              </a:gs>
              <a:gs pos="50000">
                <a:srgbClr val="33CC33">
                  <a:tint val="44500"/>
                  <a:satMod val="160000"/>
                </a:srgbClr>
              </a:gs>
              <a:gs pos="100000">
                <a:srgbClr val="33CC33">
                  <a:tint val="23500"/>
                  <a:satMod val="160000"/>
                </a:srgbClr>
              </a:gs>
            </a:gsLst>
            <a:lin ang="16200000" scaled="1"/>
            <a:tileRect/>
          </a:gradFill>
        </p:spPr>
        <p:txBody>
          <a:bodyPr/>
          <a:lstStyle/>
          <a:p>
            <a:r>
              <a:rPr kumimoji="1" lang="ja-JP" altLang="en-US" dirty="0" smtClean="0"/>
              <a:t>事例の分析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3600" dirty="0" smtClean="0"/>
              <a:t> </a:t>
            </a:r>
            <a:r>
              <a:rPr kumimoji="1" lang="ja-JP" altLang="en-US" sz="3600" dirty="0" smtClean="0"/>
              <a:t>頭・</a:t>
            </a:r>
            <a:r>
              <a:rPr kumimoji="1" lang="en-US" altLang="ja-JP" sz="3600" dirty="0" smtClean="0"/>
              <a:t>head </a:t>
            </a:r>
          </a:p>
          <a:p>
            <a:r>
              <a:rPr lang="ja-JP" altLang="en-US" sz="3600" dirty="0" smtClean="0"/>
              <a:t>首・</a:t>
            </a:r>
            <a:r>
              <a:rPr lang="en-US" altLang="ja-JP" sz="3600" dirty="0" smtClean="0"/>
              <a:t>neck</a:t>
            </a:r>
          </a:p>
          <a:p>
            <a:r>
              <a:rPr lang="ja-JP" altLang="en-US" sz="3600" dirty="0" smtClean="0"/>
              <a:t>目・</a:t>
            </a:r>
            <a:r>
              <a:rPr lang="en-US" altLang="ja-JP" sz="3600" dirty="0" smtClean="0"/>
              <a:t>eye</a:t>
            </a:r>
          </a:p>
          <a:p>
            <a:r>
              <a:rPr lang="ja-JP" altLang="en-US" sz="3600" dirty="0" smtClean="0"/>
              <a:t>鼻・</a:t>
            </a:r>
            <a:r>
              <a:rPr lang="en-US" altLang="ja-JP" sz="3600" dirty="0" smtClean="0"/>
              <a:t>nose </a:t>
            </a:r>
          </a:p>
          <a:p>
            <a:r>
              <a:rPr lang="ja-JP" altLang="en-US" sz="3600" dirty="0" smtClean="0"/>
              <a:t>毛・</a:t>
            </a:r>
            <a:r>
              <a:rPr lang="en-US" altLang="ja-JP" sz="3600" dirty="0" smtClean="0"/>
              <a:t>hair </a:t>
            </a:r>
          </a:p>
          <a:p>
            <a:r>
              <a:rPr lang="ja-JP" altLang="en-US" sz="3600" dirty="0" smtClean="0"/>
              <a:t>口・舌・顎　</a:t>
            </a:r>
            <a:r>
              <a:rPr lang="en-US" altLang="ja-JP" sz="3600" dirty="0" smtClean="0"/>
              <a:t>mouth</a:t>
            </a:r>
            <a:r>
              <a:rPr lang="ja-JP" altLang="en-US" sz="3600" dirty="0" smtClean="0"/>
              <a:t>・</a:t>
            </a:r>
            <a:r>
              <a:rPr lang="en-US" altLang="ja-JP" sz="3600" dirty="0" smtClean="0"/>
              <a:t>tongue</a:t>
            </a:r>
            <a:r>
              <a:rPr lang="ja-JP" altLang="en-US" sz="3600" dirty="0" smtClean="0"/>
              <a:t>・</a:t>
            </a:r>
            <a:r>
              <a:rPr lang="en-US" altLang="ja-JP" sz="3600" dirty="0" smtClean="0"/>
              <a:t>chin/ jaw </a:t>
            </a:r>
          </a:p>
          <a:p>
            <a:pPr marL="0" indent="0">
              <a:buNone/>
            </a:pPr>
            <a:endParaRPr lang="en-US" altLang="ja-JP" dirty="0" smtClean="0"/>
          </a:p>
          <a:p>
            <a:pPr marL="0" indent="0">
              <a:buNone/>
            </a:pPr>
            <a:endParaRPr kumimoji="1"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21</a:t>
            </a:fld>
            <a:endParaRPr kumimoji="1" lang="ja-JP" altLang="en-US"/>
          </a:p>
        </p:txBody>
      </p:sp>
    </p:spTree>
    <p:extLst>
      <p:ext uri="{BB962C8B-B14F-4D97-AF65-F5344CB8AC3E}">
        <p14:creationId xmlns:p14="http://schemas.microsoft.com/office/powerpoint/2010/main" val="42928745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19862"/>
          </a:xfrm>
          <a:blipFill>
            <a:blip r:embed="rId2"/>
            <a:tile tx="0" ty="0" sx="100000" sy="100000" flip="none" algn="tl"/>
          </a:blipFill>
        </p:spPr>
        <p:txBody>
          <a:bodyPr>
            <a:normAutofit/>
          </a:bodyPr>
          <a:lstStyle/>
          <a:p>
            <a:r>
              <a:rPr kumimoji="1" lang="ja-JP" altLang="en-US" dirty="0" smtClean="0"/>
              <a:t>身体語彙の定義　　「頭」と</a:t>
            </a:r>
            <a:r>
              <a:rPr lang="en-US" altLang="ja-JP" dirty="0"/>
              <a:t> </a:t>
            </a:r>
            <a:r>
              <a:rPr lang="en-US" altLang="ja-JP" b="1" dirty="0" smtClean="0"/>
              <a:t>“head” </a:t>
            </a:r>
            <a:endParaRPr kumimoji="1" lang="ja-JP" altLang="en-US" b="1" dirty="0"/>
          </a:p>
        </p:txBody>
      </p:sp>
      <p:sp>
        <p:nvSpPr>
          <p:cNvPr id="3" name="コンテンツ プレースホルダー 2"/>
          <p:cNvSpPr>
            <a:spLocks noGrp="1"/>
          </p:cNvSpPr>
          <p:nvPr>
            <p:ph idx="1"/>
          </p:nvPr>
        </p:nvSpPr>
        <p:spPr>
          <a:xfrm>
            <a:off x="506027" y="1420426"/>
            <a:ext cx="11221375" cy="4989251"/>
          </a:xfrm>
        </p:spPr>
        <p:txBody>
          <a:bodyPr>
            <a:normAutofit fontScale="25000" lnSpcReduction="20000"/>
          </a:bodyPr>
          <a:lstStyle/>
          <a:p>
            <a:pPr marL="0" indent="0">
              <a:buNone/>
            </a:pPr>
            <a:r>
              <a:rPr lang="ja-JP" altLang="en-US" sz="11200" dirty="0" smtClean="0"/>
              <a:t>日英比較　英語の</a:t>
            </a:r>
            <a:r>
              <a:rPr lang="en-US" altLang="ja-JP" sz="11200" dirty="0" smtClean="0"/>
              <a:t>head </a:t>
            </a:r>
            <a:r>
              <a:rPr lang="ja-JP" altLang="en-US" sz="11200" dirty="0" smtClean="0"/>
              <a:t>は首</a:t>
            </a:r>
            <a:r>
              <a:rPr lang="en-US" altLang="ja-JP" sz="11200" dirty="0" smtClean="0"/>
              <a:t>(neck) </a:t>
            </a:r>
            <a:r>
              <a:rPr lang="ja-JP" altLang="en-US" sz="11200" dirty="0" smtClean="0"/>
              <a:t>から上の部分を指す。したがって、</a:t>
            </a:r>
            <a:endParaRPr lang="en-US" altLang="ja-JP" sz="11200" dirty="0" smtClean="0"/>
          </a:p>
          <a:p>
            <a:pPr marL="0" indent="0">
              <a:buNone/>
            </a:pPr>
            <a:r>
              <a:rPr lang="ja-JP" altLang="en-US" sz="11200" dirty="0" smtClean="0"/>
              <a:t>日本語の「首」や「顔」に相当する部分があるが、「頭」とはくい違う場</a:t>
            </a:r>
            <a:endParaRPr lang="en-US" altLang="ja-JP" sz="11200" dirty="0" smtClean="0"/>
          </a:p>
          <a:p>
            <a:pPr marL="0" indent="0">
              <a:buNone/>
            </a:pPr>
            <a:r>
              <a:rPr lang="ja-JP" altLang="en-US" sz="11200" dirty="0" smtClean="0"/>
              <a:t>合が多い。というのは日本語の「頭」は髪の生えている部分を指すことが多</a:t>
            </a:r>
            <a:endParaRPr lang="en-US" altLang="ja-JP" sz="11200" dirty="0" smtClean="0"/>
          </a:p>
          <a:p>
            <a:pPr marL="0" indent="0">
              <a:buNone/>
            </a:pPr>
            <a:r>
              <a:rPr lang="ja-JP" altLang="en-US" sz="11200" dirty="0" smtClean="0"/>
              <a:t>いからである：</a:t>
            </a:r>
            <a:endParaRPr lang="en-US" altLang="ja-JP" sz="11200" dirty="0" smtClean="0"/>
          </a:p>
          <a:p>
            <a:pPr marL="0" indent="0">
              <a:buNone/>
            </a:pPr>
            <a:endParaRPr lang="en-US" altLang="ja-JP" sz="11200" dirty="0" smtClean="0"/>
          </a:p>
          <a:p>
            <a:pPr marL="0" indent="0">
              <a:buNone/>
            </a:pPr>
            <a:r>
              <a:rPr lang="en-US" altLang="ja-JP" sz="19200" dirty="0" smtClean="0"/>
              <a:t>Don’t put your </a:t>
            </a:r>
            <a:r>
              <a:rPr lang="en-US" altLang="ja-JP" sz="19200" i="1" dirty="0" smtClean="0">
                <a:solidFill>
                  <a:schemeClr val="accent1"/>
                </a:solidFill>
              </a:rPr>
              <a:t>head</a:t>
            </a:r>
            <a:r>
              <a:rPr lang="en-US" altLang="ja-JP" sz="19200" dirty="0" smtClean="0">
                <a:solidFill>
                  <a:schemeClr val="accent1"/>
                </a:solidFill>
              </a:rPr>
              <a:t> </a:t>
            </a:r>
            <a:r>
              <a:rPr lang="en-US" altLang="ja-JP" sz="19200" dirty="0" smtClean="0"/>
              <a:t>out of the window. </a:t>
            </a:r>
          </a:p>
          <a:p>
            <a:pPr marL="0" indent="0">
              <a:buNone/>
            </a:pPr>
            <a:endParaRPr lang="en-US" altLang="ja-JP" sz="11200" dirty="0" smtClean="0"/>
          </a:p>
          <a:p>
            <a:pPr marL="0" indent="0">
              <a:buNone/>
            </a:pPr>
            <a:r>
              <a:rPr lang="ja-JP" altLang="en-US" sz="17600" dirty="0" smtClean="0"/>
              <a:t>（窓から</a:t>
            </a:r>
            <a:r>
              <a:rPr lang="ja-JP" altLang="en-US" sz="17600" dirty="0" smtClean="0">
                <a:solidFill>
                  <a:srgbClr val="FF0000"/>
                </a:solidFill>
              </a:rPr>
              <a:t>顔</a:t>
            </a:r>
            <a:r>
              <a:rPr lang="ja-JP" altLang="en-US" sz="17600" dirty="0" smtClean="0"/>
              <a:t>「</a:t>
            </a:r>
            <a:r>
              <a:rPr lang="ja-JP" altLang="en-US" sz="17600" dirty="0" smtClean="0">
                <a:solidFill>
                  <a:schemeClr val="accent1"/>
                </a:solidFill>
              </a:rPr>
              <a:t>頭部</a:t>
            </a:r>
            <a:r>
              <a:rPr lang="ja-JP" altLang="en-US" sz="17600" dirty="0" smtClean="0"/>
              <a:t>」を出すな）</a:t>
            </a:r>
            <a:endParaRPr lang="en-US" altLang="ja-JP" sz="17600" dirty="0" smtClean="0"/>
          </a:p>
          <a:p>
            <a:pPr marL="0" indent="0">
              <a:buNone/>
            </a:pPr>
            <a:r>
              <a:rPr lang="ja-JP" altLang="en-US" sz="11200" dirty="0" smtClean="0"/>
              <a:t>この場合の</a:t>
            </a:r>
            <a:r>
              <a:rPr lang="en-US" altLang="ja-JP" sz="11200" dirty="0" smtClean="0"/>
              <a:t>head</a:t>
            </a:r>
            <a:r>
              <a:rPr lang="ja-JP" altLang="en-US" sz="11200" dirty="0" smtClean="0"/>
              <a:t>も「頭」と訳すことはできない</a:t>
            </a:r>
            <a:r>
              <a:rPr lang="en-US" altLang="ja-JP" sz="11200" dirty="0" smtClean="0"/>
              <a:t>. </a:t>
            </a:r>
            <a:r>
              <a:rPr lang="ja-JP" altLang="en-US" sz="11200" dirty="0" smtClean="0"/>
              <a:t>電車な</a:t>
            </a:r>
            <a:endParaRPr lang="en-US" altLang="ja-JP" sz="11200" dirty="0" smtClean="0"/>
          </a:p>
          <a:p>
            <a:pPr marL="0" indent="0">
              <a:buNone/>
            </a:pPr>
            <a:r>
              <a:rPr lang="ja-JP" altLang="en-US" sz="11200" dirty="0" smtClean="0"/>
              <a:t>どの窓から出すのは日本語では眼のある部分、つまり「顔」だからである．</a:t>
            </a:r>
            <a:endParaRPr lang="en-US" altLang="ja-JP" sz="11200" dirty="0" smtClean="0"/>
          </a:p>
          <a:p>
            <a:pPr marL="0" indent="0">
              <a:buNone/>
            </a:pPr>
            <a:r>
              <a:rPr lang="ja-JP" altLang="en-US" sz="11200" dirty="0"/>
              <a:t>　</a:t>
            </a:r>
            <a:r>
              <a:rPr lang="ja-JP" altLang="en-US" sz="11200" dirty="0" smtClean="0"/>
              <a:t>　　　　　　　　　　　　　　　　　　　　　　　　　　　　　　　　（新和英大辞典）</a:t>
            </a:r>
            <a:endParaRPr lang="en-US" altLang="ja-JP" sz="11200" dirty="0" smtClean="0"/>
          </a:p>
          <a:p>
            <a:pPr marL="0" indent="0">
              <a:buNone/>
            </a:pPr>
            <a:endParaRPr lang="en-US" altLang="ja-JP" dirty="0"/>
          </a:p>
          <a:p>
            <a:pPr marL="0" indent="0">
              <a:buNone/>
            </a:pPr>
            <a:endParaRPr lang="en-US" altLang="ja-JP" dirty="0" smtClean="0"/>
          </a:p>
          <a:p>
            <a:pPr marL="0" indent="0">
              <a:buNone/>
            </a:pP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22</a:t>
            </a:fld>
            <a:endParaRPr kumimoji="1" lang="ja-JP" altLang="en-US"/>
          </a:p>
        </p:txBody>
      </p:sp>
    </p:spTree>
    <p:extLst>
      <p:ext uri="{BB962C8B-B14F-4D97-AF65-F5344CB8AC3E}">
        <p14:creationId xmlns:p14="http://schemas.microsoft.com/office/powerpoint/2010/main" val="1981052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7144"/>
          </a:xfrm>
          <a:blipFill>
            <a:blip r:embed="rId2"/>
            <a:tile tx="0" ty="0" sx="100000" sy="100000" flip="none" algn="tl"/>
          </a:blipFill>
        </p:spPr>
        <p:txBody>
          <a:bodyPr/>
          <a:lstStyle/>
          <a:p>
            <a:r>
              <a:rPr lang="ja-JP" altLang="en-US" dirty="0"/>
              <a:t>事例の</a:t>
            </a:r>
            <a:r>
              <a:rPr lang="ja-JP" altLang="en-US" dirty="0" smtClean="0"/>
              <a:t>分析　１　　頭　　　怒り</a:t>
            </a:r>
            <a:endParaRPr kumimoji="1" lang="ja-JP" altLang="en-US" dirty="0"/>
          </a:p>
        </p:txBody>
      </p:sp>
      <p:sp>
        <p:nvSpPr>
          <p:cNvPr id="3" name="コンテンツ プレースホルダー 2"/>
          <p:cNvSpPr>
            <a:spLocks noGrp="1"/>
          </p:cNvSpPr>
          <p:nvPr>
            <p:ph idx="1"/>
          </p:nvPr>
        </p:nvSpPr>
        <p:spPr>
          <a:xfrm>
            <a:off x="612559" y="1825625"/>
            <a:ext cx="10919534" cy="4351338"/>
          </a:xfrm>
        </p:spPr>
        <p:txBody>
          <a:bodyPr>
            <a:normAutofit/>
          </a:bodyPr>
          <a:lstStyle/>
          <a:p>
            <a:pPr marL="0" indent="0">
              <a:buNone/>
            </a:pPr>
            <a:r>
              <a:rPr lang="ja-JP" altLang="en-US" sz="3600" dirty="0"/>
              <a:t>彼は長い間待たされて</a:t>
            </a:r>
            <a:r>
              <a:rPr lang="ja-JP" altLang="en-US" sz="3600" dirty="0">
                <a:solidFill>
                  <a:srgbClr val="FF0000"/>
                </a:solidFill>
              </a:rPr>
              <a:t>頭</a:t>
            </a:r>
            <a:r>
              <a:rPr lang="ja-JP" altLang="en-US" sz="3600" dirty="0"/>
              <a:t>から湯気を立てて怒った</a:t>
            </a:r>
            <a:r>
              <a:rPr lang="ja-JP" altLang="en-US" sz="3600" dirty="0" smtClean="0"/>
              <a:t>。</a:t>
            </a:r>
            <a:endParaRPr lang="en-US" altLang="ja-JP" sz="3600" dirty="0" smtClean="0"/>
          </a:p>
          <a:p>
            <a:pPr marL="0" indent="0">
              <a:buNone/>
            </a:pPr>
            <a:r>
              <a:rPr lang="en-US" altLang="ja-JP" sz="3600" dirty="0" smtClean="0"/>
              <a:t>He </a:t>
            </a:r>
            <a:r>
              <a:rPr lang="en-US" altLang="ja-JP" sz="3600" dirty="0"/>
              <a:t>had steam coming out of his </a:t>
            </a:r>
            <a:r>
              <a:rPr lang="en-US" altLang="ja-JP" sz="3600" dirty="0">
                <a:solidFill>
                  <a:schemeClr val="accent1"/>
                </a:solidFill>
              </a:rPr>
              <a:t>ears</a:t>
            </a:r>
            <a:r>
              <a:rPr lang="en-US" altLang="ja-JP" sz="3600" dirty="0"/>
              <a:t> after having been kept waiting so long. </a:t>
            </a:r>
            <a:endParaRPr lang="en-US" altLang="ja-JP" sz="3600" dirty="0" smtClean="0"/>
          </a:p>
          <a:p>
            <a:pPr marL="0" indent="0">
              <a:buNone/>
            </a:pPr>
            <a:endParaRPr kumimoji="1" lang="en-US" altLang="ja-JP" sz="3600" dirty="0"/>
          </a:p>
          <a:p>
            <a:pPr marL="0" indent="0">
              <a:buNone/>
            </a:pPr>
            <a:r>
              <a:rPr kumimoji="1" lang="en-US" altLang="ja-JP" sz="3600" dirty="0" smtClean="0">
                <a:solidFill>
                  <a:schemeClr val="accent2"/>
                </a:solidFill>
              </a:rPr>
              <a:t>ANGER</a:t>
            </a:r>
            <a:r>
              <a:rPr lang="ja-JP" altLang="en-US" sz="3600" dirty="0">
                <a:solidFill>
                  <a:schemeClr val="accent2"/>
                </a:solidFill>
              </a:rPr>
              <a:t> </a:t>
            </a:r>
            <a:r>
              <a:rPr lang="en-US" altLang="ja-JP" sz="3600" dirty="0" smtClean="0">
                <a:solidFill>
                  <a:schemeClr val="accent2"/>
                </a:solidFill>
              </a:rPr>
              <a:t>IS A HOT FLUID</a:t>
            </a:r>
            <a:r>
              <a:rPr lang="ja-JP" altLang="en-US" sz="3600" dirty="0" smtClean="0">
                <a:solidFill>
                  <a:schemeClr val="accent2"/>
                </a:solidFill>
              </a:rPr>
              <a:t> </a:t>
            </a:r>
            <a:r>
              <a:rPr lang="en-US" altLang="ja-JP" sz="3600" dirty="0" smtClean="0">
                <a:solidFill>
                  <a:schemeClr val="accent2"/>
                </a:solidFill>
              </a:rPr>
              <a:t>IN A CONTAINER</a:t>
            </a:r>
          </a:p>
          <a:p>
            <a:pPr marL="0" indent="0">
              <a:buNone/>
            </a:pPr>
            <a:r>
              <a:rPr lang="ja-JP" altLang="en-US" sz="3600" dirty="0" smtClean="0"/>
              <a:t>（怒りは容器の中の熱い流動体である）</a:t>
            </a:r>
            <a:endParaRPr lang="en-US" altLang="ja-JP" sz="3600" dirty="0" smtClean="0"/>
          </a:p>
          <a:p>
            <a:pPr marL="0" indent="0">
              <a:buNone/>
            </a:pPr>
            <a:r>
              <a:rPr kumimoji="1" lang="ja-JP" altLang="en-US" sz="3600" dirty="0"/>
              <a:t>　</a:t>
            </a:r>
            <a:r>
              <a:rPr kumimoji="1" lang="ja-JP" altLang="en-US" sz="3600" dirty="0" smtClean="0"/>
              <a:t>　　　　　　　　　　　　　　　　　　　　　</a:t>
            </a:r>
            <a:r>
              <a:rPr kumimoji="1" lang="en-US" altLang="ja-JP" sz="3600" dirty="0" smtClean="0"/>
              <a:t>(</a:t>
            </a:r>
            <a:r>
              <a:rPr kumimoji="1" lang="en-US" altLang="ja-JP" sz="3600" dirty="0" err="1" smtClean="0">
                <a:latin typeface="+mj-ea"/>
                <a:ea typeface="+mj-ea"/>
              </a:rPr>
              <a:t>K</a:t>
            </a:r>
            <a:r>
              <a:rPr kumimoji="1" lang="en-US" altLang="ja-JP" dirty="0" err="1" smtClean="0">
                <a:latin typeface="+mj-ea"/>
                <a:ea typeface="+mj-ea"/>
              </a:rPr>
              <a:t>Ö</a:t>
            </a:r>
            <a:r>
              <a:rPr kumimoji="1" lang="en-US" altLang="ja-JP" sz="3600" dirty="0" err="1" smtClean="0">
                <a:latin typeface="+mj-ea"/>
                <a:ea typeface="+mj-ea"/>
              </a:rPr>
              <a:t>vecses</a:t>
            </a:r>
            <a:r>
              <a:rPr kumimoji="1" lang="en-US" altLang="ja-JP" sz="3600" dirty="0" smtClean="0"/>
              <a:t> 2000)</a:t>
            </a:r>
          </a:p>
          <a:p>
            <a:pPr marL="0" indent="0">
              <a:buNone/>
            </a:pPr>
            <a:endParaRPr kumimoji="1" lang="ja-JP" altLang="en-US" sz="36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23</a:t>
            </a:fld>
            <a:endParaRPr kumimoji="1" lang="ja-JP" altLang="en-US"/>
          </a:p>
        </p:txBody>
      </p:sp>
    </p:spTree>
    <p:extLst>
      <p:ext uri="{BB962C8B-B14F-4D97-AF65-F5344CB8AC3E}">
        <p14:creationId xmlns:p14="http://schemas.microsoft.com/office/powerpoint/2010/main" val="13153691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5806"/>
          </a:xfrm>
          <a:blipFill>
            <a:blip r:embed="rId2"/>
            <a:tile tx="0" ty="0" sx="100000" sy="100000" flip="none" algn="tl"/>
          </a:blipFill>
        </p:spPr>
        <p:txBody>
          <a:bodyPr/>
          <a:lstStyle/>
          <a:p>
            <a:r>
              <a:rPr lang="ja-JP" altLang="en-US" dirty="0"/>
              <a:t>事例の分析　</a:t>
            </a:r>
            <a:r>
              <a:rPr lang="ja-JP" altLang="en-US" dirty="0" smtClean="0"/>
              <a:t>１</a:t>
            </a:r>
            <a:r>
              <a:rPr lang="ja-JP" altLang="en-US" dirty="0"/>
              <a:t>　　</a:t>
            </a:r>
            <a:r>
              <a:rPr lang="ja-JP" altLang="en-US" dirty="0" smtClean="0"/>
              <a:t>頭　　怒り</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形状性　：容器　　　</a:t>
            </a:r>
            <a:endParaRPr lang="en-US" altLang="ja-JP" dirty="0" smtClean="0"/>
          </a:p>
          <a:p>
            <a:pPr marL="0" indent="0">
              <a:buNone/>
            </a:pPr>
            <a:r>
              <a:rPr lang="ja-JP" altLang="en-US" dirty="0" smtClean="0"/>
              <a:t>機能性：沸騰　蒸気の排出　⇒　怒りの放出</a:t>
            </a:r>
            <a:endParaRPr lang="en-US" altLang="ja-JP" dirty="0" smtClean="0"/>
          </a:p>
          <a:p>
            <a:pPr marL="0" indent="0">
              <a:buNone/>
            </a:pPr>
            <a:r>
              <a:rPr lang="ja-JP" altLang="en-US" dirty="0" smtClean="0"/>
              <a:t>生理的：怒り　⇒　体温の上昇</a:t>
            </a:r>
            <a:endParaRPr lang="en-US" altLang="ja-JP" dirty="0"/>
          </a:p>
          <a:p>
            <a:pPr marL="0" indent="0">
              <a:buNone/>
            </a:pPr>
            <a:r>
              <a:rPr lang="ja-JP" altLang="en-US" dirty="0" smtClean="0"/>
              <a:t>概念：怒りは熱である                     </a:t>
            </a:r>
            <a:endParaRPr lang="en-US" altLang="ja-JP" dirty="0" smtClean="0"/>
          </a:p>
          <a:p>
            <a:pPr marL="0" indent="0">
              <a:buNone/>
            </a:pPr>
            <a:r>
              <a:rPr kumimoji="1" lang="ja-JP" altLang="en-US" dirty="0" smtClean="0"/>
              <a:t>　　　怒りが爆発</a:t>
            </a:r>
            <a:r>
              <a:rPr lang="ja-JP" altLang="en-US" dirty="0" smtClean="0"/>
              <a:t>する</a:t>
            </a:r>
            <a:endParaRPr lang="en-US" altLang="ja-JP" dirty="0" smtClean="0"/>
          </a:p>
          <a:p>
            <a:pPr marL="0" indent="0">
              <a:buNone/>
            </a:pPr>
            <a:r>
              <a:rPr lang="ja-JP" altLang="en-US" dirty="0" smtClean="0"/>
              <a:t>　　</a:t>
            </a:r>
            <a:r>
              <a:rPr lang="ja-JP" altLang="en-US" dirty="0" err="1" smtClean="0"/>
              <a:t>　</a:t>
            </a:r>
            <a:r>
              <a:rPr lang="ja-JP" altLang="en-US" dirty="0" smtClean="0"/>
              <a:t>はらわたが煮えくりかえる</a:t>
            </a:r>
            <a:endParaRPr lang="en-US" altLang="ja-JP" dirty="0" smtClean="0"/>
          </a:p>
          <a:p>
            <a:pPr marL="0" indent="0">
              <a:buNone/>
            </a:pPr>
            <a:r>
              <a:rPr kumimoji="1" lang="ja-JP" altLang="en-US" dirty="0" smtClean="0"/>
              <a:t>　　　</a:t>
            </a:r>
            <a:r>
              <a:rPr lang="ja-JP" altLang="en-US" dirty="0" smtClean="0"/>
              <a:t>溜まっているものの放出　　</a:t>
            </a:r>
            <a:endParaRPr kumimoji="1" lang="en-US" altLang="ja-JP" dirty="0"/>
          </a:p>
          <a:p>
            <a:pPr marL="0" indent="0">
              <a:buNone/>
            </a:pPr>
            <a:r>
              <a:rPr lang="ja-JP" altLang="en-US" dirty="0" smtClean="0"/>
              <a:t>　　　体積した感情の解放</a:t>
            </a:r>
            <a:endParaRPr kumimoji="1" lang="ja-JP" altLang="en-US" dirty="0"/>
          </a:p>
        </p:txBody>
      </p:sp>
      <p:sp>
        <p:nvSpPr>
          <p:cNvPr id="5" name="スライド番号プレースホルダー 4"/>
          <p:cNvSpPr>
            <a:spLocks noGrp="1"/>
          </p:cNvSpPr>
          <p:nvPr>
            <p:ph type="sldNum" sz="quarter" idx="12"/>
          </p:nvPr>
        </p:nvSpPr>
        <p:spPr/>
        <p:txBody>
          <a:bodyPr/>
          <a:lstStyle/>
          <a:p>
            <a:fld id="{6070A1FA-3E1F-45FE-92CF-4B7E6467E80C}" type="slidenum">
              <a:rPr kumimoji="1" lang="ja-JP" altLang="en-US" smtClean="0"/>
              <a:t>24</a:t>
            </a:fld>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9823" y="2391903"/>
            <a:ext cx="3433977" cy="3218781"/>
          </a:xfrm>
          <a:prstGeom prst="rect">
            <a:avLst/>
          </a:prstGeom>
        </p:spPr>
      </p:pic>
    </p:spTree>
    <p:extLst>
      <p:ext uri="{BB962C8B-B14F-4D97-AF65-F5344CB8AC3E}">
        <p14:creationId xmlns:p14="http://schemas.microsoft.com/office/powerpoint/2010/main" val="41420053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53128"/>
          </a:xfrm>
          <a:blipFill>
            <a:blip r:embed="rId2"/>
            <a:tile tx="0" ty="0" sx="100000" sy="100000" flip="none" algn="tl"/>
          </a:blipFill>
        </p:spPr>
        <p:txBody>
          <a:bodyPr/>
          <a:lstStyle/>
          <a:p>
            <a:r>
              <a:rPr lang="ja-JP" altLang="en-US" dirty="0"/>
              <a:t>事例の分析　</a:t>
            </a:r>
            <a:r>
              <a:rPr lang="ja-JP" altLang="en-US" dirty="0" smtClean="0"/>
              <a:t>２</a:t>
            </a:r>
            <a:r>
              <a:rPr lang="ja-JP" altLang="en-US" dirty="0"/>
              <a:t>　</a:t>
            </a:r>
            <a:r>
              <a:rPr lang="ja-JP" altLang="en-US" dirty="0" smtClean="0"/>
              <a:t>頭　　介入</a:t>
            </a:r>
            <a:endParaRPr kumimoji="1" lang="ja-JP" altLang="en-US" dirty="0"/>
          </a:p>
        </p:txBody>
      </p:sp>
      <p:sp>
        <p:nvSpPr>
          <p:cNvPr id="3" name="コンテンツ プレースホルダー 2"/>
          <p:cNvSpPr>
            <a:spLocks noGrp="1"/>
          </p:cNvSpPr>
          <p:nvPr>
            <p:ph idx="1"/>
          </p:nvPr>
        </p:nvSpPr>
        <p:spPr>
          <a:xfrm>
            <a:off x="838200" y="1679510"/>
            <a:ext cx="10515600" cy="4861249"/>
          </a:xfrm>
        </p:spPr>
        <p:txBody>
          <a:bodyPr>
            <a:normAutofit/>
          </a:bodyPr>
          <a:lstStyle/>
          <a:p>
            <a:pPr marL="0" indent="0">
              <a:buNone/>
            </a:pPr>
            <a:r>
              <a:rPr lang="en-US" altLang="ja-JP" sz="2400" dirty="0" smtClean="0"/>
              <a:t>1. </a:t>
            </a:r>
            <a:r>
              <a:rPr lang="ja-JP" altLang="en-US" sz="2400" dirty="0" smtClean="0"/>
              <a:t>ひと</a:t>
            </a:r>
            <a:r>
              <a:rPr lang="ja-JP" altLang="en-US" sz="2400" dirty="0"/>
              <a:t>のことに</a:t>
            </a:r>
            <a:r>
              <a:rPr lang="ja-JP" altLang="en-US" sz="2400" dirty="0">
                <a:solidFill>
                  <a:srgbClr val="FF0000"/>
                </a:solidFill>
              </a:rPr>
              <a:t>頭</a:t>
            </a:r>
            <a:r>
              <a:rPr lang="ja-JP" altLang="en-US" sz="2400" dirty="0"/>
              <a:t>を</a:t>
            </a:r>
            <a:r>
              <a:rPr lang="ja-JP" altLang="en-US" sz="2400" dirty="0" err="1"/>
              <a:t>突っ込むの</a:t>
            </a:r>
            <a:r>
              <a:rPr lang="ja-JP" altLang="en-US" sz="2400" dirty="0"/>
              <a:t>はやめてくれ</a:t>
            </a:r>
            <a:r>
              <a:rPr lang="ja-JP" altLang="en-US" sz="2400" dirty="0" smtClean="0"/>
              <a:t>。                 </a:t>
            </a:r>
            <a:r>
              <a:rPr lang="ja-JP" altLang="en-US" sz="1400" dirty="0" smtClean="0">
                <a:solidFill>
                  <a:prstClr val="black"/>
                </a:solidFill>
              </a:rPr>
              <a:t>身体名</a:t>
            </a:r>
            <a:r>
              <a:rPr lang="ja-JP" altLang="en-US" sz="1400" dirty="0">
                <a:solidFill>
                  <a:prstClr val="black"/>
                </a:solidFill>
              </a:rPr>
              <a:t>イディオム和英辞典</a:t>
            </a:r>
            <a:endParaRPr lang="en-US" altLang="ja-JP" sz="1400" dirty="0" smtClean="0"/>
          </a:p>
          <a:p>
            <a:pPr marL="0" indent="0">
              <a:buNone/>
            </a:pPr>
            <a:r>
              <a:rPr lang="en-US" altLang="ja-JP" sz="2400" dirty="0"/>
              <a:t> </a:t>
            </a:r>
            <a:r>
              <a:rPr lang="en-US" altLang="ja-JP" sz="2400" dirty="0" smtClean="0"/>
              <a:t>     Stop </a:t>
            </a:r>
            <a:r>
              <a:rPr lang="en-US" altLang="ja-JP" sz="2400" dirty="0"/>
              <a:t>sticking [poking ] your </a:t>
            </a:r>
            <a:r>
              <a:rPr lang="en-US" altLang="ja-JP" sz="2400" dirty="0">
                <a:solidFill>
                  <a:schemeClr val="accent1"/>
                </a:solidFill>
              </a:rPr>
              <a:t>nose</a:t>
            </a:r>
            <a:r>
              <a:rPr lang="en-US" altLang="ja-JP" sz="2400" dirty="0"/>
              <a:t> into my </a:t>
            </a:r>
            <a:r>
              <a:rPr lang="en-US" altLang="ja-JP" sz="2400" dirty="0" smtClean="0"/>
              <a:t>business    </a:t>
            </a:r>
            <a:endParaRPr lang="en-US" altLang="ja-JP" sz="2400" dirty="0"/>
          </a:p>
          <a:p>
            <a:pPr marL="0" indent="0">
              <a:buNone/>
            </a:pPr>
            <a:r>
              <a:rPr lang="en-US" altLang="ja-JP" sz="2400" dirty="0" smtClean="0"/>
              <a:t>2. </a:t>
            </a:r>
            <a:r>
              <a:rPr lang="ja-JP" altLang="en-US" sz="2400" dirty="0" smtClean="0"/>
              <a:t>他人のことに</a:t>
            </a:r>
            <a:r>
              <a:rPr lang="ja-JP" altLang="en-US" sz="2400" dirty="0" smtClean="0">
                <a:solidFill>
                  <a:srgbClr val="FF0000"/>
                </a:solidFill>
              </a:rPr>
              <a:t>口</a:t>
            </a:r>
            <a:r>
              <a:rPr lang="ja-JP" altLang="en-US" sz="2400" dirty="0" smtClean="0"/>
              <a:t>を出さないで。                                         </a:t>
            </a:r>
            <a:r>
              <a:rPr lang="ja-JP" altLang="en-US" sz="1400" dirty="0" smtClean="0">
                <a:solidFill>
                  <a:prstClr val="black"/>
                </a:solidFill>
              </a:rPr>
              <a:t>身体名</a:t>
            </a:r>
            <a:r>
              <a:rPr lang="ja-JP" altLang="en-US" sz="1400" dirty="0">
                <a:solidFill>
                  <a:prstClr val="black"/>
                </a:solidFill>
              </a:rPr>
              <a:t>イディオム和英辞典</a:t>
            </a:r>
            <a:endParaRPr lang="en-US" altLang="ja-JP" sz="1400" dirty="0"/>
          </a:p>
          <a:p>
            <a:pPr marL="0" indent="0">
              <a:buNone/>
            </a:pPr>
            <a:r>
              <a:rPr lang="ja-JP" altLang="en-US" sz="2400" dirty="0" smtClean="0"/>
              <a:t>   </a:t>
            </a:r>
            <a:r>
              <a:rPr lang="en-US" altLang="ja-JP" sz="2400" dirty="0" smtClean="0"/>
              <a:t>  Don't </a:t>
            </a:r>
            <a:r>
              <a:rPr lang="en-US" altLang="ja-JP" sz="2400" dirty="0"/>
              <a:t>stick your </a:t>
            </a:r>
            <a:r>
              <a:rPr lang="en-US" altLang="ja-JP" sz="2400" dirty="0">
                <a:solidFill>
                  <a:schemeClr val="accent1"/>
                </a:solidFill>
              </a:rPr>
              <a:t>nose </a:t>
            </a:r>
            <a:r>
              <a:rPr lang="en-US" altLang="ja-JP" sz="2400" dirty="0"/>
              <a:t>into other people's private affairs.</a:t>
            </a:r>
            <a:endParaRPr lang="en-US" altLang="ja-JP" sz="2400" dirty="0" smtClean="0"/>
          </a:p>
          <a:p>
            <a:pPr marL="0" indent="0">
              <a:buNone/>
            </a:pPr>
            <a:r>
              <a:rPr lang="en-US" altLang="ja-JP" sz="2400" dirty="0" smtClean="0"/>
              <a:t>3. </a:t>
            </a:r>
            <a:r>
              <a:rPr lang="ja-JP" altLang="en-US" sz="2400" dirty="0" smtClean="0"/>
              <a:t>他人</a:t>
            </a:r>
            <a:r>
              <a:rPr lang="ja-JP" altLang="en-US" sz="2400" dirty="0"/>
              <a:t>のプライベートに</a:t>
            </a:r>
            <a:r>
              <a:rPr lang="ja-JP" altLang="en-US" sz="2400" dirty="0">
                <a:solidFill>
                  <a:srgbClr val="FF0000"/>
                </a:solidFill>
              </a:rPr>
              <a:t>首</a:t>
            </a:r>
            <a:r>
              <a:rPr lang="ja-JP" altLang="en-US" sz="2400" dirty="0"/>
              <a:t>を突っ込むな</a:t>
            </a:r>
            <a:r>
              <a:rPr lang="ja-JP" altLang="en-US" sz="2400" dirty="0" smtClean="0"/>
              <a:t>。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endParaRPr lang="en-US" altLang="ja-JP" sz="1400" dirty="0" smtClean="0"/>
          </a:p>
          <a:p>
            <a:pPr marL="0" indent="0">
              <a:buNone/>
            </a:pPr>
            <a:r>
              <a:rPr lang="en-US" altLang="ja-JP" sz="2400" dirty="0"/>
              <a:t>    </a:t>
            </a:r>
            <a:r>
              <a:rPr lang="en-US" altLang="ja-JP" sz="2400" dirty="0" smtClean="0"/>
              <a:t> Don</a:t>
            </a:r>
            <a:r>
              <a:rPr lang="en-US" altLang="ja-JP" sz="2400" dirty="0"/>
              <a:t>’</a:t>
            </a:r>
            <a:r>
              <a:rPr lang="ja-JP" altLang="en-US" sz="2400" dirty="0"/>
              <a:t>ｔ　</a:t>
            </a:r>
            <a:r>
              <a:rPr lang="en-US" altLang="ja-JP" sz="2400" dirty="0"/>
              <a:t>stick your </a:t>
            </a:r>
            <a:r>
              <a:rPr lang="en-US" altLang="ja-JP" sz="2400" dirty="0">
                <a:solidFill>
                  <a:schemeClr val="accent1"/>
                </a:solidFill>
              </a:rPr>
              <a:t>nose</a:t>
            </a:r>
            <a:r>
              <a:rPr lang="en-US" altLang="ja-JP" sz="2400" dirty="0"/>
              <a:t> into other people's business</a:t>
            </a:r>
          </a:p>
          <a:p>
            <a:pPr marL="0" indent="0">
              <a:buNone/>
            </a:pPr>
            <a:r>
              <a:rPr lang="ja-JP" altLang="en-US" sz="2400" dirty="0" smtClean="0"/>
              <a:t>４</a:t>
            </a:r>
            <a:r>
              <a:rPr lang="en-US" altLang="ja-JP" sz="2400" dirty="0" smtClean="0"/>
              <a:t>.</a:t>
            </a:r>
            <a:r>
              <a:rPr lang="ja-JP" altLang="en-US" sz="2400" dirty="0" smtClean="0">
                <a:solidFill>
                  <a:srgbClr val="FF0000"/>
                </a:solidFill>
              </a:rPr>
              <a:t>鼻</a:t>
            </a:r>
            <a:r>
              <a:rPr lang="ja-JP" altLang="en-US" sz="2400" dirty="0" smtClean="0"/>
              <a:t>を突っ込む    </a:t>
            </a:r>
            <a:r>
              <a:rPr lang="ja-JP" altLang="en-US" sz="1400" dirty="0" smtClean="0"/>
              <a:t>これは使える体ことば辞典</a:t>
            </a:r>
            <a:endParaRPr lang="en-US" altLang="ja-JP" sz="1400" dirty="0" smtClean="0"/>
          </a:p>
          <a:p>
            <a:pPr marL="0" indent="0">
              <a:buNone/>
            </a:pPr>
            <a:r>
              <a:rPr lang="ja-JP" altLang="en-US" sz="2400" dirty="0" smtClean="0"/>
              <a:t>５</a:t>
            </a:r>
            <a:r>
              <a:rPr lang="en-US" altLang="ja-JP" sz="2400" dirty="0" smtClean="0"/>
              <a:t>. </a:t>
            </a:r>
            <a:r>
              <a:rPr lang="ja-JP" altLang="en-US" sz="2400" dirty="0">
                <a:solidFill>
                  <a:srgbClr val="FF0000"/>
                </a:solidFill>
              </a:rPr>
              <a:t>膝</a:t>
            </a:r>
            <a:r>
              <a:rPr lang="ja-JP" altLang="en-US" sz="2400" dirty="0" smtClean="0"/>
              <a:t>を容れる       </a:t>
            </a:r>
            <a:r>
              <a:rPr lang="ja-JP" altLang="en-US" sz="1400" dirty="0" smtClean="0"/>
              <a:t>これ</a:t>
            </a:r>
            <a:r>
              <a:rPr lang="ja-JP" altLang="en-US" sz="1400" dirty="0"/>
              <a:t>は使える体ことば</a:t>
            </a:r>
            <a:r>
              <a:rPr lang="ja-JP" altLang="en-US" sz="1400" dirty="0" smtClean="0"/>
              <a:t>辞典</a:t>
            </a:r>
            <a:r>
              <a:rPr lang="ja-JP" altLang="en-US" sz="2400" dirty="0" smtClean="0"/>
              <a:t>　　</a:t>
            </a:r>
            <a:endParaRPr lang="en-US" altLang="ja-JP" sz="2400" dirty="0" smtClean="0"/>
          </a:p>
          <a:p>
            <a:pPr marL="0" indent="0">
              <a:buNone/>
            </a:pPr>
            <a:r>
              <a:rPr lang="en-US" altLang="ja-JP" dirty="0" smtClean="0">
                <a:solidFill>
                  <a:schemeClr val="accent2"/>
                </a:solidFill>
              </a:rPr>
              <a:t>             INTERVENTION</a:t>
            </a:r>
            <a:r>
              <a:rPr lang="ja-JP" altLang="en-US" dirty="0" smtClean="0">
                <a:solidFill>
                  <a:schemeClr val="accent2"/>
                </a:solidFill>
              </a:rPr>
              <a:t> </a:t>
            </a:r>
            <a:r>
              <a:rPr lang="en-US" altLang="ja-JP" dirty="0" smtClean="0">
                <a:solidFill>
                  <a:schemeClr val="accent2"/>
                </a:solidFill>
              </a:rPr>
              <a:t>IS STICKING </a:t>
            </a:r>
            <a:r>
              <a:rPr lang="ja-JP" altLang="en-US" dirty="0" smtClean="0"/>
              <a:t>＜介入はつっこみである＞</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25</a:t>
            </a:fld>
            <a:endParaRPr kumimoji="1" lang="ja-JP" altLang="en-US"/>
          </a:p>
        </p:txBody>
      </p:sp>
    </p:spTree>
    <p:extLst>
      <p:ext uri="{BB962C8B-B14F-4D97-AF65-F5344CB8AC3E}">
        <p14:creationId xmlns:p14="http://schemas.microsoft.com/office/powerpoint/2010/main" val="2274486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7144"/>
          </a:xfrm>
          <a:blipFill>
            <a:blip r:embed="rId2"/>
            <a:tile tx="0" ty="0" sx="100000" sy="100000" flip="none" algn="tl"/>
          </a:blipFill>
        </p:spPr>
        <p:txBody>
          <a:bodyPr/>
          <a:lstStyle/>
          <a:p>
            <a:r>
              <a:rPr lang="ja-JP" altLang="en-US" dirty="0"/>
              <a:t>事例の分析　</a:t>
            </a:r>
            <a:r>
              <a:rPr lang="ja-JP" altLang="en-US" dirty="0" smtClean="0"/>
              <a:t>２</a:t>
            </a:r>
            <a:r>
              <a:rPr lang="ja-JP" altLang="en-US" dirty="0"/>
              <a:t>　頭</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smtClean="0"/>
              <a:t>形状性　　</a:t>
            </a:r>
            <a:r>
              <a:rPr lang="ja-JP" altLang="en-US" dirty="0" smtClean="0">
                <a:solidFill>
                  <a:srgbClr val="FF0000"/>
                </a:solidFill>
              </a:rPr>
              <a:t>頭　首</a:t>
            </a:r>
            <a:r>
              <a:rPr lang="ja-JP" altLang="en-US" dirty="0" smtClean="0"/>
              <a:t>　</a:t>
            </a:r>
            <a:r>
              <a:rPr lang="ja-JP" altLang="en-US" dirty="0" smtClean="0">
                <a:solidFill>
                  <a:srgbClr val="FF0000"/>
                </a:solidFill>
              </a:rPr>
              <a:t>鼻</a:t>
            </a:r>
            <a:r>
              <a:rPr lang="ja-JP" altLang="en-US" dirty="0" smtClean="0"/>
              <a:t>　</a:t>
            </a:r>
            <a:r>
              <a:rPr lang="ja-JP" altLang="en-US" dirty="0" smtClean="0">
                <a:solidFill>
                  <a:srgbClr val="FF0000"/>
                </a:solidFill>
              </a:rPr>
              <a:t>膝</a:t>
            </a:r>
            <a:r>
              <a:rPr lang="ja-JP" altLang="en-US" dirty="0" smtClean="0"/>
              <a:t>　</a:t>
            </a:r>
            <a:r>
              <a:rPr lang="en-US" altLang="ja-JP" dirty="0" smtClean="0">
                <a:solidFill>
                  <a:schemeClr val="accent1"/>
                </a:solidFill>
              </a:rPr>
              <a:t>nose </a:t>
            </a:r>
          </a:p>
          <a:p>
            <a:pPr marL="0" indent="0">
              <a:buNone/>
            </a:pPr>
            <a:r>
              <a:rPr kumimoji="1" lang="ja-JP" altLang="en-US" dirty="0" smtClean="0"/>
              <a:t>物理的に先端がとがっていて（突き出ていて）</a:t>
            </a:r>
            <a:endParaRPr kumimoji="1" lang="en-US" altLang="ja-JP" dirty="0" smtClean="0"/>
          </a:p>
          <a:p>
            <a:pPr marL="0" indent="0">
              <a:buNone/>
            </a:pPr>
            <a:r>
              <a:rPr kumimoji="1" lang="ja-JP" altLang="en-US" dirty="0" smtClean="0"/>
              <a:t>何かに突っ込み（介入）ができるイメージ</a:t>
            </a:r>
            <a:endParaRPr kumimoji="1" lang="en-US" altLang="ja-JP" dirty="0" smtClean="0"/>
          </a:p>
          <a:p>
            <a:pPr marL="0" indent="0">
              <a:buNone/>
            </a:pPr>
            <a:r>
              <a:rPr lang="ja-JP" altLang="en-US" dirty="0" smtClean="0">
                <a:solidFill>
                  <a:schemeClr val="accent4">
                    <a:lumMod val="75000"/>
                  </a:schemeClr>
                </a:solidFill>
              </a:rPr>
              <a:t>突っ込む：勢いよく中へ入れる。</a:t>
            </a:r>
            <a:endParaRPr lang="en-US" altLang="ja-JP" dirty="0" smtClean="0">
              <a:solidFill>
                <a:schemeClr val="accent4">
                  <a:lumMod val="75000"/>
                </a:schemeClr>
              </a:solidFill>
            </a:endParaRPr>
          </a:p>
          <a:p>
            <a:pPr marL="0" indent="0">
              <a:buNone/>
            </a:pPr>
            <a:endParaRPr lang="en-US" altLang="ja-JP" dirty="0"/>
          </a:p>
          <a:p>
            <a:pPr marL="0" indent="0">
              <a:buNone/>
            </a:pPr>
            <a:r>
              <a:rPr lang="ja-JP" altLang="en-US" dirty="0" smtClean="0"/>
              <a:t>機能性　　</a:t>
            </a:r>
            <a:r>
              <a:rPr lang="ja-JP" altLang="en-US" dirty="0" smtClean="0">
                <a:solidFill>
                  <a:srgbClr val="FF0000"/>
                </a:solidFill>
              </a:rPr>
              <a:t>口</a:t>
            </a:r>
            <a:r>
              <a:rPr lang="ja-JP" altLang="en-US" dirty="0">
                <a:solidFill>
                  <a:srgbClr val="FF0000"/>
                </a:solidFill>
              </a:rPr>
              <a:t>　</a:t>
            </a:r>
            <a:endParaRPr lang="en-US" altLang="ja-JP" dirty="0" smtClean="0">
              <a:solidFill>
                <a:srgbClr val="FF0000"/>
              </a:solidFill>
            </a:endParaRPr>
          </a:p>
          <a:p>
            <a:pPr marL="0" indent="0">
              <a:buNone/>
            </a:pPr>
            <a:r>
              <a:rPr lang="ja-JP" altLang="en-US" dirty="0" smtClean="0"/>
              <a:t>形状ではなく</a:t>
            </a:r>
            <a:r>
              <a:rPr kumimoji="1" lang="ja-JP" altLang="en-US" dirty="0" smtClean="0"/>
              <a:t>機能性：発話に焦点</a:t>
            </a:r>
            <a:endParaRPr kumimoji="1" lang="en-US" altLang="ja-JP" dirty="0" smtClean="0"/>
          </a:p>
          <a:p>
            <a:pPr marL="0" indent="0">
              <a:buNone/>
            </a:pPr>
            <a:r>
              <a:rPr kumimoji="1" lang="ja-JP" altLang="en-US" dirty="0" smtClean="0">
                <a:solidFill>
                  <a:schemeClr val="accent4">
                    <a:lumMod val="75000"/>
                  </a:schemeClr>
                </a:solidFill>
              </a:rPr>
              <a:t>出す：自分の範囲内のものを外の方へ動かす</a:t>
            </a:r>
            <a:endParaRPr kumimoji="1" lang="ja-JP" altLang="en-US" dirty="0">
              <a:solidFill>
                <a:schemeClr val="accent4">
                  <a:lumMod val="75000"/>
                </a:schemeClr>
              </a:solidFill>
            </a:endParaRPr>
          </a:p>
        </p:txBody>
      </p:sp>
      <p:sp>
        <p:nvSpPr>
          <p:cNvPr id="6" name="スライド番号プレースホルダー 5"/>
          <p:cNvSpPr>
            <a:spLocks noGrp="1"/>
          </p:cNvSpPr>
          <p:nvPr>
            <p:ph type="sldNum" sz="quarter" idx="12"/>
          </p:nvPr>
        </p:nvSpPr>
        <p:spPr/>
        <p:txBody>
          <a:bodyPr/>
          <a:lstStyle/>
          <a:p>
            <a:fld id="{6070A1FA-3E1F-45FE-92CF-4B7E6467E80C}" type="slidenum">
              <a:rPr kumimoji="1" lang="ja-JP" altLang="en-US" smtClean="0"/>
              <a:t>26</a:t>
            </a:fld>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980" y="958787"/>
            <a:ext cx="4279659" cy="2418453"/>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2883" y="3512177"/>
            <a:ext cx="3670917" cy="2679769"/>
          </a:xfrm>
          <a:prstGeom prst="rect">
            <a:avLst/>
          </a:prstGeom>
        </p:spPr>
      </p:pic>
    </p:spTree>
    <p:extLst>
      <p:ext uri="{BB962C8B-B14F-4D97-AF65-F5344CB8AC3E}">
        <p14:creationId xmlns:p14="http://schemas.microsoft.com/office/powerpoint/2010/main" val="3719067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9781"/>
          </a:xfrm>
          <a:blipFill>
            <a:blip r:embed="rId2"/>
            <a:tile tx="0" ty="0" sx="100000" sy="100000" flip="none" algn="tl"/>
          </a:blipFill>
        </p:spPr>
        <p:txBody>
          <a:bodyPr/>
          <a:lstStyle/>
          <a:p>
            <a:r>
              <a:rPr lang="ja-JP" altLang="en-US" dirty="0"/>
              <a:t>身体語彙の</a:t>
            </a:r>
            <a:r>
              <a:rPr lang="ja-JP" altLang="en-US" dirty="0" smtClean="0"/>
              <a:t>定義  「首」と　</a:t>
            </a:r>
            <a:r>
              <a:rPr lang="en-US" altLang="ja-JP" b="1" dirty="0" smtClean="0"/>
              <a:t>“neck” </a:t>
            </a:r>
            <a:endParaRPr kumimoji="1" lang="ja-JP" altLang="en-US" b="1" dirty="0"/>
          </a:p>
        </p:txBody>
      </p:sp>
      <p:sp>
        <p:nvSpPr>
          <p:cNvPr id="3" name="コンテンツ プレースホルダー 2"/>
          <p:cNvSpPr>
            <a:spLocks noGrp="1"/>
          </p:cNvSpPr>
          <p:nvPr>
            <p:ph idx="1"/>
          </p:nvPr>
        </p:nvSpPr>
        <p:spPr/>
        <p:txBody>
          <a:bodyPr>
            <a:normAutofit/>
          </a:bodyPr>
          <a:lstStyle/>
          <a:p>
            <a:pPr marL="0" indent="0">
              <a:buNone/>
            </a:pPr>
            <a:r>
              <a:rPr lang="ja-JP" altLang="en-US" sz="3200" dirty="0" smtClean="0"/>
              <a:t>日英比較　</a:t>
            </a:r>
            <a:endParaRPr lang="en-US" altLang="ja-JP" sz="3200" dirty="0" smtClean="0"/>
          </a:p>
          <a:p>
            <a:pPr marL="0" indent="0">
              <a:buNone/>
            </a:pPr>
            <a:r>
              <a:rPr lang="ja-JP" altLang="en-US" sz="3200" dirty="0" smtClean="0"/>
              <a:t>日本語の「首」は頭と銅をつなぐ細い部分と、「頭部」という両</a:t>
            </a:r>
            <a:endParaRPr lang="en-US" altLang="ja-JP" sz="3200" dirty="0" smtClean="0"/>
          </a:p>
          <a:p>
            <a:pPr marL="0" indent="0">
              <a:buNone/>
            </a:pPr>
            <a:r>
              <a:rPr lang="ja-JP" altLang="en-US" sz="3200" dirty="0" smtClean="0"/>
              <a:t>方の意味で使われるが、英語の</a:t>
            </a:r>
            <a:r>
              <a:rPr lang="en-US" altLang="ja-JP" sz="3200" dirty="0" smtClean="0"/>
              <a:t>neck</a:t>
            </a:r>
            <a:r>
              <a:rPr lang="ja-JP" altLang="en-US" sz="3200" dirty="0" smtClean="0"/>
              <a:t>は前者の意味のみで</a:t>
            </a:r>
            <a:r>
              <a:rPr lang="ja-JP" altLang="en-US" sz="3200" dirty="0" err="1" smtClean="0"/>
              <a:t>あ</a:t>
            </a:r>
            <a:endParaRPr lang="en-US" altLang="ja-JP" sz="3200" dirty="0" smtClean="0"/>
          </a:p>
          <a:p>
            <a:pPr marL="0" indent="0">
              <a:buNone/>
            </a:pPr>
            <a:r>
              <a:rPr lang="ja-JP" altLang="en-US" sz="3200" dirty="0" smtClean="0"/>
              <a:t>る。したがって「</a:t>
            </a:r>
            <a:r>
              <a:rPr lang="ja-JP" altLang="en-US" sz="3200" dirty="0" smtClean="0">
                <a:solidFill>
                  <a:srgbClr val="FF0000"/>
                </a:solidFill>
              </a:rPr>
              <a:t>首</a:t>
            </a:r>
            <a:r>
              <a:rPr lang="ja-JP" altLang="en-US" sz="3200" dirty="0" smtClean="0"/>
              <a:t>を横に振る」という日本語の「首」は英語で</a:t>
            </a:r>
            <a:endParaRPr lang="en-US" altLang="ja-JP" sz="3200" dirty="0" smtClean="0"/>
          </a:p>
          <a:p>
            <a:pPr marL="0" indent="0">
              <a:buNone/>
            </a:pPr>
            <a:r>
              <a:rPr lang="ja-JP" altLang="en-US" sz="3200" dirty="0" smtClean="0"/>
              <a:t>は　</a:t>
            </a:r>
            <a:r>
              <a:rPr lang="en-US" altLang="ja-JP" sz="3200" dirty="0" smtClean="0"/>
              <a:t>shake one’s </a:t>
            </a:r>
            <a:r>
              <a:rPr lang="en-US" altLang="ja-JP" sz="3200" dirty="0" smtClean="0">
                <a:solidFill>
                  <a:schemeClr val="accent1"/>
                </a:solidFill>
              </a:rPr>
              <a:t>head</a:t>
            </a:r>
            <a:r>
              <a:rPr lang="en-US" altLang="ja-JP" sz="3200" dirty="0" smtClean="0"/>
              <a:t> </a:t>
            </a:r>
            <a:r>
              <a:rPr lang="ja-JP" altLang="en-US" sz="3200" dirty="0" err="1" smtClean="0"/>
              <a:t>のように</a:t>
            </a:r>
            <a:r>
              <a:rPr lang="en-US" altLang="ja-JP" sz="3200" dirty="0" smtClean="0"/>
              <a:t>head</a:t>
            </a:r>
            <a:r>
              <a:rPr lang="ja-JP" altLang="en-US" sz="3200" dirty="0"/>
              <a:t>と</a:t>
            </a:r>
            <a:r>
              <a:rPr lang="ja-JP" altLang="en-US" sz="3200" dirty="0" smtClean="0"/>
              <a:t>なる．</a:t>
            </a:r>
            <a:endParaRPr lang="en-US" altLang="ja-JP" sz="3200" dirty="0" smtClean="0"/>
          </a:p>
          <a:p>
            <a:pPr marL="0" indent="0">
              <a:buNone/>
            </a:pPr>
            <a:r>
              <a:rPr lang="ja-JP" altLang="en-US" sz="3200" dirty="0" smtClean="0"/>
              <a:t>　　　　　　　　　　　　　　　　　　　　　　　　　</a:t>
            </a:r>
            <a:r>
              <a:rPr lang="ja-JP" altLang="en-US" sz="3500" dirty="0"/>
              <a:t>（新和英大辞典）</a:t>
            </a:r>
            <a:endParaRPr lang="en-US" altLang="ja-JP" sz="3500" dirty="0"/>
          </a:p>
          <a:p>
            <a:pPr marL="0" indent="0">
              <a:buNone/>
            </a:pPr>
            <a:endParaRPr lang="en-US" altLang="ja-JP" sz="3200" dirty="0" smtClean="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27</a:t>
            </a:fld>
            <a:endParaRPr kumimoji="1" lang="ja-JP" altLang="en-US"/>
          </a:p>
        </p:txBody>
      </p:sp>
    </p:spTree>
    <p:extLst>
      <p:ext uri="{BB962C8B-B14F-4D97-AF65-F5344CB8AC3E}">
        <p14:creationId xmlns:p14="http://schemas.microsoft.com/office/powerpoint/2010/main" val="3982775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3259"/>
          </a:xfrm>
          <a:blipFill>
            <a:blip r:embed="rId2"/>
            <a:tile tx="0" ty="0" sx="100000" sy="100000" flip="none" algn="tl"/>
          </a:blipFill>
        </p:spPr>
        <p:txBody>
          <a:bodyPr/>
          <a:lstStyle/>
          <a:p>
            <a:r>
              <a:rPr lang="ja-JP" altLang="en-US" dirty="0" smtClean="0"/>
              <a:t>事例の分析　３　首　　　　困難　</a:t>
            </a:r>
            <a:endParaRPr kumimoji="1" lang="ja-JP" altLang="en-US" dirty="0"/>
          </a:p>
        </p:txBody>
      </p:sp>
      <p:sp>
        <p:nvSpPr>
          <p:cNvPr id="3" name="コンテンツ プレースホルダー 2"/>
          <p:cNvSpPr>
            <a:spLocks noGrp="1"/>
          </p:cNvSpPr>
          <p:nvPr>
            <p:ph idx="1"/>
          </p:nvPr>
        </p:nvSpPr>
        <p:spPr>
          <a:xfrm>
            <a:off x="838200" y="1349406"/>
            <a:ext cx="10515600" cy="4827557"/>
          </a:xfrm>
        </p:spPr>
        <p:txBody>
          <a:bodyPr>
            <a:normAutofit lnSpcReduction="10000"/>
          </a:bodyPr>
          <a:lstStyle/>
          <a:p>
            <a:pPr marL="0" lvl="0" indent="0">
              <a:buNone/>
            </a:pPr>
            <a:r>
              <a:rPr lang="ja-JP" altLang="en-US" dirty="0" smtClean="0"/>
              <a:t>１．彼女は借金で</a:t>
            </a:r>
            <a:r>
              <a:rPr lang="ja-JP" altLang="en-US" dirty="0" smtClean="0">
                <a:solidFill>
                  <a:srgbClr val="FF0000"/>
                </a:solidFill>
              </a:rPr>
              <a:t>首</a:t>
            </a:r>
            <a:r>
              <a:rPr lang="ja-JP" altLang="en-US" dirty="0" smtClean="0"/>
              <a:t>が回らない。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endParaRPr lang="en-US" altLang="ja-JP" dirty="0" smtClean="0"/>
          </a:p>
          <a:p>
            <a:pPr marL="0" lvl="0" indent="0">
              <a:buNone/>
            </a:pPr>
            <a:r>
              <a:rPr lang="ja-JP" altLang="en-US" dirty="0" smtClean="0"/>
              <a:t>２．彼</a:t>
            </a:r>
            <a:r>
              <a:rPr lang="ja-JP" altLang="en-US" dirty="0"/>
              <a:t>はギャンブルにはまり、</a:t>
            </a:r>
            <a:r>
              <a:rPr lang="ja-JP" altLang="en-US" dirty="0">
                <a:solidFill>
                  <a:srgbClr val="FF0000"/>
                </a:solidFill>
              </a:rPr>
              <a:t>首</a:t>
            </a:r>
            <a:r>
              <a:rPr lang="ja-JP" altLang="en-US" dirty="0"/>
              <a:t>が回らない</a:t>
            </a:r>
            <a:r>
              <a:rPr lang="ja-JP" altLang="en-US" dirty="0" smtClean="0"/>
              <a:t>。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endParaRPr lang="en-US" altLang="ja-JP" dirty="0" smtClean="0"/>
          </a:p>
          <a:p>
            <a:pPr marL="0" indent="0">
              <a:buNone/>
            </a:pPr>
            <a:r>
              <a:rPr lang="ja-JP" altLang="en-US" dirty="0" smtClean="0"/>
              <a:t>３．彼</a:t>
            </a:r>
            <a:r>
              <a:rPr lang="ja-JP" altLang="en-US" dirty="0"/>
              <a:t>は借金で</a:t>
            </a:r>
            <a:r>
              <a:rPr lang="ja-JP" altLang="en-US" dirty="0">
                <a:solidFill>
                  <a:srgbClr val="FF0000"/>
                </a:solidFill>
              </a:rPr>
              <a:t>首</a:t>
            </a:r>
            <a:r>
              <a:rPr lang="ja-JP" altLang="en-US" dirty="0"/>
              <a:t>が回らなくなり、家を手放さなければ</a:t>
            </a:r>
            <a:r>
              <a:rPr lang="ja-JP" altLang="en-US" dirty="0" smtClean="0"/>
              <a:t>ならなかった</a:t>
            </a:r>
            <a:endParaRPr lang="en-US" altLang="ja-JP" dirty="0" smtClean="0"/>
          </a:p>
          <a:p>
            <a:pPr marL="0" indent="0">
              <a:buNone/>
            </a:pPr>
            <a:r>
              <a:rPr lang="ja-JP" altLang="en-US" sz="1400" dirty="0" smtClean="0">
                <a:solidFill>
                  <a:prstClr val="black"/>
                </a:solidFill>
              </a:rPr>
              <a:t>                                                                                                                                                                                                   身体名</a:t>
            </a:r>
            <a:r>
              <a:rPr lang="ja-JP" altLang="en-US" sz="1400" dirty="0">
                <a:solidFill>
                  <a:prstClr val="black"/>
                </a:solidFill>
              </a:rPr>
              <a:t>イディオム和英辞典</a:t>
            </a:r>
            <a:endParaRPr lang="en-US" altLang="ja-JP" sz="1400" dirty="0"/>
          </a:p>
          <a:p>
            <a:pPr marL="0" indent="0">
              <a:buNone/>
            </a:pPr>
            <a:r>
              <a:rPr lang="en-US" altLang="ja-JP" dirty="0" smtClean="0"/>
              <a:t>  </a:t>
            </a:r>
          </a:p>
          <a:p>
            <a:pPr marL="0" indent="0">
              <a:buNone/>
            </a:pPr>
            <a:r>
              <a:rPr lang="en-US" altLang="ja-JP" dirty="0" smtClean="0"/>
              <a:t>1. She </a:t>
            </a:r>
            <a:r>
              <a:rPr lang="en-US" altLang="ja-JP" dirty="0"/>
              <a:t>is up to her </a:t>
            </a:r>
            <a:r>
              <a:rPr lang="en-US" altLang="ja-JP" dirty="0">
                <a:solidFill>
                  <a:schemeClr val="accent1"/>
                </a:solidFill>
              </a:rPr>
              <a:t>neck</a:t>
            </a:r>
            <a:r>
              <a:rPr lang="en-US" altLang="ja-JP" dirty="0"/>
              <a:t> in debt</a:t>
            </a:r>
            <a:r>
              <a:rPr lang="en-US" altLang="ja-JP" dirty="0" smtClean="0"/>
              <a:t>.</a:t>
            </a:r>
          </a:p>
          <a:p>
            <a:pPr marL="0" indent="0">
              <a:buNone/>
            </a:pPr>
            <a:r>
              <a:rPr lang="en-US" altLang="ja-JP" dirty="0" smtClean="0"/>
              <a:t>2. He is</a:t>
            </a:r>
            <a:r>
              <a:rPr lang="ja-JP" altLang="en-US" dirty="0"/>
              <a:t> </a:t>
            </a:r>
            <a:r>
              <a:rPr lang="en-US" altLang="ja-JP" dirty="0" smtClean="0"/>
              <a:t>addicted </a:t>
            </a:r>
            <a:r>
              <a:rPr lang="en-US" altLang="ja-JP" dirty="0"/>
              <a:t>to gambling and is up to his</a:t>
            </a:r>
            <a:r>
              <a:rPr lang="en-US" altLang="ja-JP" dirty="0">
                <a:solidFill>
                  <a:schemeClr val="accent1"/>
                </a:solidFill>
              </a:rPr>
              <a:t> eyes </a:t>
            </a:r>
            <a:r>
              <a:rPr lang="en-US" altLang="ja-JP" dirty="0"/>
              <a:t>[</a:t>
            </a:r>
            <a:r>
              <a:rPr lang="en-US" altLang="ja-JP" dirty="0">
                <a:solidFill>
                  <a:schemeClr val="accent1"/>
                </a:solidFill>
              </a:rPr>
              <a:t>ears</a:t>
            </a:r>
            <a:r>
              <a:rPr lang="en-US" altLang="ja-JP" dirty="0"/>
              <a:t>]. </a:t>
            </a:r>
            <a:endParaRPr lang="en-US" altLang="ja-JP" dirty="0" smtClean="0"/>
          </a:p>
          <a:p>
            <a:pPr marL="0" indent="0">
              <a:buNone/>
            </a:pPr>
            <a:r>
              <a:rPr lang="en-US" altLang="ja-JP" dirty="0" smtClean="0"/>
              <a:t>3. He </a:t>
            </a:r>
            <a:r>
              <a:rPr lang="en-US" altLang="ja-JP" dirty="0"/>
              <a:t>was over his </a:t>
            </a:r>
            <a:r>
              <a:rPr lang="en-US" altLang="ja-JP" dirty="0">
                <a:solidFill>
                  <a:schemeClr val="accent1"/>
                </a:solidFill>
              </a:rPr>
              <a:t>head</a:t>
            </a:r>
            <a:r>
              <a:rPr lang="en-US" altLang="ja-JP" dirty="0"/>
              <a:t> in debt, and had to sell his house. </a:t>
            </a:r>
            <a:endParaRPr lang="en-US" altLang="ja-JP" dirty="0" smtClean="0"/>
          </a:p>
          <a:p>
            <a:pPr marL="0" indent="0">
              <a:buNone/>
            </a:pPr>
            <a:r>
              <a:rPr kumimoji="1" lang="ja-JP" altLang="en-US" dirty="0"/>
              <a:t>　</a:t>
            </a:r>
            <a:r>
              <a:rPr kumimoji="1" lang="ja-JP" altLang="en-US" dirty="0" smtClean="0"/>
              <a:t>　　　　　　</a:t>
            </a:r>
            <a:r>
              <a:rPr kumimoji="1" lang="en-US" altLang="ja-JP" dirty="0" smtClean="0"/>
              <a:t>up to one’s body </a:t>
            </a:r>
            <a:r>
              <a:rPr kumimoji="1" lang="ja-JP" altLang="en-US" dirty="0" smtClean="0"/>
              <a:t>～まで埋まっている</a:t>
            </a:r>
            <a:endParaRPr kumimoji="1" lang="en-US" altLang="ja-JP" dirty="0" smtClean="0"/>
          </a:p>
          <a:p>
            <a:pPr marL="0" indent="0">
              <a:buNone/>
            </a:pPr>
            <a:r>
              <a:rPr lang="ja-JP" altLang="en-US" dirty="0"/>
              <a:t>　</a:t>
            </a:r>
            <a:r>
              <a:rPr lang="ja-JP" altLang="en-US" dirty="0" smtClean="0"/>
              <a:t>　埋没レベルが上がるほど、身体の自由は効かない</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28</a:t>
            </a:fld>
            <a:endParaRPr kumimoji="1" lang="ja-JP" altLang="en-US"/>
          </a:p>
        </p:txBody>
      </p:sp>
    </p:spTree>
    <p:extLst>
      <p:ext uri="{BB962C8B-B14F-4D97-AF65-F5344CB8AC3E}">
        <p14:creationId xmlns:p14="http://schemas.microsoft.com/office/powerpoint/2010/main" val="1677255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41161"/>
          </a:xfrm>
          <a:blipFill>
            <a:blip r:embed="rId2"/>
            <a:tile tx="0" ty="0" sx="100000" sy="100000" flip="none" algn="tl"/>
          </a:blipFill>
        </p:spPr>
        <p:txBody>
          <a:bodyPr>
            <a:normAutofit/>
          </a:bodyPr>
          <a:lstStyle/>
          <a:p>
            <a:r>
              <a:rPr lang="ja-JP" altLang="en-US" dirty="0"/>
              <a:t>事例の分析　３　</a:t>
            </a:r>
            <a:r>
              <a:rPr lang="ja-JP" altLang="en-US" dirty="0" smtClean="0"/>
              <a:t>首　</a:t>
            </a:r>
            <a:r>
              <a:rPr lang="en-US" altLang="ja-JP" b="1" dirty="0" smtClean="0"/>
              <a:t>up to one’s body </a:t>
            </a:r>
            <a:endParaRPr kumimoji="1" lang="ja-JP" altLang="en-US" b="1" dirty="0"/>
          </a:p>
        </p:txBody>
      </p:sp>
      <p:sp>
        <p:nvSpPr>
          <p:cNvPr id="3" name="コンテンツ プレースホルダー 2"/>
          <p:cNvSpPr>
            <a:spLocks noGrp="1"/>
          </p:cNvSpPr>
          <p:nvPr>
            <p:ph idx="1"/>
          </p:nvPr>
        </p:nvSpPr>
        <p:spPr>
          <a:xfrm>
            <a:off x="1024632" y="1798627"/>
            <a:ext cx="10862568" cy="4613088"/>
          </a:xfrm>
          <a:solidFill>
            <a:schemeClr val="accent1"/>
          </a:solidFill>
        </p:spPr>
        <p:txBody>
          <a:bodyPr>
            <a:normAutofit/>
          </a:bodyPr>
          <a:lstStyle/>
          <a:p>
            <a:pPr marL="0" indent="0">
              <a:buNone/>
            </a:pPr>
            <a:r>
              <a:rPr lang="ja-JP" altLang="en-US" sz="3600" dirty="0" smtClean="0">
                <a:solidFill>
                  <a:schemeClr val="accent4"/>
                </a:solidFill>
              </a:rPr>
              <a:t>動作性　</a:t>
            </a:r>
            <a:r>
              <a:rPr lang="ja-JP" altLang="en-US" dirty="0" smtClean="0">
                <a:solidFill>
                  <a:schemeClr val="accent4"/>
                </a:solidFill>
              </a:rPr>
              <a:t>プライマリーメタファー　直接的な基盤経験</a:t>
            </a:r>
            <a:endParaRPr lang="en-US" altLang="ja-JP" dirty="0" smtClean="0">
              <a:solidFill>
                <a:schemeClr val="accent4"/>
              </a:solidFill>
            </a:endParaRPr>
          </a:p>
          <a:p>
            <a:pPr marL="0" indent="0">
              <a:buNone/>
            </a:pPr>
            <a:r>
              <a:rPr lang="en-US" altLang="ja-JP" sz="3600" dirty="0" smtClean="0">
                <a:solidFill>
                  <a:schemeClr val="accent4"/>
                </a:solidFill>
              </a:rPr>
              <a:t>TROUBLE IS UNTURNABLE</a:t>
            </a:r>
            <a:r>
              <a:rPr lang="ja-JP" altLang="en-US" sz="3600" dirty="0" smtClean="0">
                <a:solidFill>
                  <a:schemeClr val="accent2"/>
                </a:solidFill>
              </a:rPr>
              <a:t>　</a:t>
            </a:r>
            <a:endParaRPr lang="en-US" altLang="ja-JP" sz="3600" dirty="0" smtClean="0">
              <a:solidFill>
                <a:schemeClr val="accent2"/>
              </a:solidFill>
            </a:endParaRPr>
          </a:p>
          <a:p>
            <a:pPr marL="0" indent="0">
              <a:buNone/>
            </a:pPr>
            <a:r>
              <a:rPr lang="ja-JP" altLang="en-US" sz="3600" dirty="0" smtClean="0"/>
              <a:t>　　　　　　　　　　　　困難は回転不可能</a:t>
            </a:r>
            <a:endParaRPr lang="en-US" altLang="ja-JP" sz="3600" dirty="0" smtClean="0"/>
          </a:p>
          <a:p>
            <a:pPr marL="0" indent="0">
              <a:buNone/>
            </a:pPr>
            <a:r>
              <a:rPr lang="en-US" altLang="ja-JP" sz="3600" dirty="0" smtClean="0">
                <a:solidFill>
                  <a:schemeClr val="accent4"/>
                </a:solidFill>
              </a:rPr>
              <a:t>TROUBLE IS  EMBEDMENT   </a:t>
            </a:r>
          </a:p>
          <a:p>
            <a:pPr marL="0" indent="0">
              <a:buNone/>
            </a:pPr>
            <a:r>
              <a:rPr lang="ja-JP" altLang="en-US" sz="3600" dirty="0">
                <a:solidFill>
                  <a:schemeClr val="accent4"/>
                </a:solidFill>
              </a:rPr>
              <a:t>　</a:t>
            </a:r>
            <a:r>
              <a:rPr lang="ja-JP" altLang="en-US" sz="3600" dirty="0" smtClean="0">
                <a:solidFill>
                  <a:schemeClr val="accent4"/>
                </a:solidFill>
              </a:rPr>
              <a:t>　　　　　　　　　　　</a:t>
            </a:r>
            <a:r>
              <a:rPr lang="ja-JP" altLang="en-US" sz="3600" dirty="0" smtClean="0"/>
              <a:t>困難は埋没である</a:t>
            </a:r>
            <a:endParaRPr kumimoji="1" lang="en-US" altLang="ja-JP" sz="3600" dirty="0"/>
          </a:p>
          <a:p>
            <a:pPr marL="0" indent="0">
              <a:buNone/>
            </a:pPr>
            <a:r>
              <a:rPr lang="en-US" altLang="ja-JP" sz="3600" dirty="0" smtClean="0">
                <a:solidFill>
                  <a:schemeClr val="accent2">
                    <a:lumMod val="60000"/>
                    <a:lumOff val="40000"/>
                  </a:schemeClr>
                </a:solidFill>
              </a:rPr>
              <a:t>TROUBLE</a:t>
            </a:r>
            <a:r>
              <a:rPr lang="ja-JP" altLang="en-US" sz="3600" dirty="0" smtClean="0">
                <a:solidFill>
                  <a:schemeClr val="accent2">
                    <a:lumMod val="60000"/>
                    <a:lumOff val="40000"/>
                  </a:schemeClr>
                </a:solidFill>
              </a:rPr>
              <a:t> </a:t>
            </a:r>
            <a:r>
              <a:rPr lang="en-US" altLang="ja-JP" sz="3600" dirty="0" smtClean="0">
                <a:solidFill>
                  <a:schemeClr val="accent2">
                    <a:lumMod val="60000"/>
                    <a:lumOff val="40000"/>
                  </a:schemeClr>
                </a:solidFill>
              </a:rPr>
              <a:t>IS </a:t>
            </a:r>
            <a:r>
              <a:rPr lang="en-US" altLang="ja-JP" sz="3600" dirty="0">
                <a:solidFill>
                  <a:schemeClr val="accent2">
                    <a:lumMod val="60000"/>
                    <a:lumOff val="40000"/>
                  </a:schemeClr>
                </a:solidFill>
              </a:rPr>
              <a:t>STIFFENING</a:t>
            </a:r>
            <a:r>
              <a:rPr lang="en-US" altLang="ja-JP" sz="3600" dirty="0" smtClean="0">
                <a:solidFill>
                  <a:schemeClr val="accent2">
                    <a:lumMod val="60000"/>
                    <a:lumOff val="40000"/>
                  </a:schemeClr>
                </a:solidFill>
              </a:rPr>
              <a:t>  </a:t>
            </a:r>
          </a:p>
          <a:p>
            <a:pPr marL="0" indent="0">
              <a:buNone/>
            </a:pPr>
            <a:r>
              <a:rPr lang="ja-JP" altLang="en-US" sz="3600" dirty="0">
                <a:solidFill>
                  <a:schemeClr val="accent2">
                    <a:lumMod val="60000"/>
                    <a:lumOff val="40000"/>
                  </a:schemeClr>
                </a:solidFill>
              </a:rPr>
              <a:t>　</a:t>
            </a:r>
            <a:r>
              <a:rPr lang="ja-JP" altLang="en-US" sz="3600" dirty="0" smtClean="0">
                <a:solidFill>
                  <a:schemeClr val="accent2">
                    <a:lumMod val="60000"/>
                    <a:lumOff val="40000"/>
                  </a:schemeClr>
                </a:solidFill>
              </a:rPr>
              <a:t>　　　　　　　　</a:t>
            </a:r>
            <a:r>
              <a:rPr lang="ja-JP" altLang="en-US" sz="3600" dirty="0" smtClean="0"/>
              <a:t>困難は硬直で</a:t>
            </a:r>
            <a:r>
              <a:rPr lang="ja-JP" altLang="en-US" sz="3600" dirty="0"/>
              <a:t>ある</a:t>
            </a:r>
            <a:endParaRPr kumimoji="1" lang="ja-JP" altLang="en-US" sz="3600" dirty="0"/>
          </a:p>
        </p:txBody>
      </p:sp>
      <p:sp>
        <p:nvSpPr>
          <p:cNvPr id="5" name="スライド番号プレースホルダー 4"/>
          <p:cNvSpPr>
            <a:spLocks noGrp="1"/>
          </p:cNvSpPr>
          <p:nvPr>
            <p:ph type="sldNum" sz="quarter" idx="12"/>
          </p:nvPr>
        </p:nvSpPr>
        <p:spPr/>
        <p:txBody>
          <a:bodyPr/>
          <a:lstStyle/>
          <a:p>
            <a:fld id="{6070A1FA-3E1F-45FE-92CF-4B7E6467E80C}" type="slidenum">
              <a:rPr kumimoji="1" lang="ja-JP" altLang="en-US" smtClean="0"/>
              <a:t>29</a:t>
            </a:fld>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1925" y="473063"/>
            <a:ext cx="3220075" cy="5828190"/>
          </a:xfrm>
          <a:prstGeom prst="rect">
            <a:avLst/>
          </a:prstGeom>
        </p:spPr>
      </p:pic>
    </p:spTree>
    <p:extLst>
      <p:ext uri="{BB962C8B-B14F-4D97-AF65-F5344CB8AC3E}">
        <p14:creationId xmlns:p14="http://schemas.microsoft.com/office/powerpoint/2010/main" val="2884311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584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r>
              <a:rPr kumimoji="1" lang="ja-JP" altLang="en-US" dirty="0" smtClean="0"/>
              <a:t>はじめに：　キーワード</a:t>
            </a:r>
            <a:endParaRPr kumimoji="1" lang="ja-JP" altLang="en-US" dirty="0"/>
          </a:p>
        </p:txBody>
      </p:sp>
      <p:sp>
        <p:nvSpPr>
          <p:cNvPr id="3" name="コンテンツ プレースホルダー 2"/>
          <p:cNvSpPr>
            <a:spLocks noGrp="1"/>
          </p:cNvSpPr>
          <p:nvPr>
            <p:ph idx="1"/>
          </p:nvPr>
        </p:nvSpPr>
        <p:spPr>
          <a:xfrm>
            <a:off x="429209" y="1825625"/>
            <a:ext cx="11234056" cy="4351338"/>
          </a:xfrm>
        </p:spPr>
        <p:txBody>
          <a:bodyPr>
            <a:normAutofit/>
          </a:bodyPr>
          <a:lstStyle/>
          <a:p>
            <a:pPr marL="0" indent="0">
              <a:buNone/>
            </a:pPr>
            <a:r>
              <a:rPr lang="ja-JP" altLang="en-US" sz="4000" dirty="0" smtClean="0"/>
              <a:t>認知言語学　⇒　認知意味論　⇒　概念メタファー</a:t>
            </a:r>
            <a:endParaRPr lang="en-US" altLang="ja-JP" sz="4000" dirty="0" smtClean="0"/>
          </a:p>
          <a:p>
            <a:pPr marL="0" indent="0">
              <a:buNone/>
            </a:pPr>
            <a:endParaRPr kumimoji="1" lang="en-US" altLang="ja-JP" sz="4000" dirty="0"/>
          </a:p>
          <a:p>
            <a:pPr marL="0" indent="0">
              <a:buNone/>
            </a:pPr>
            <a:r>
              <a:rPr lang="ja-JP" altLang="en-US" sz="4000" dirty="0" smtClean="0"/>
              <a:t>身体部位詞　⇒　慣用表現　⇒　日英異なる部位詞</a:t>
            </a:r>
            <a:endParaRPr lang="en-US" altLang="ja-JP" sz="4000" dirty="0" smtClean="0"/>
          </a:p>
          <a:p>
            <a:pPr marL="0" indent="0">
              <a:buNone/>
            </a:pPr>
            <a:endParaRPr kumimoji="1" lang="en-US" altLang="ja-JP" sz="4000" dirty="0"/>
          </a:p>
          <a:p>
            <a:pPr marL="0" indent="0">
              <a:buNone/>
            </a:pPr>
            <a:r>
              <a:rPr lang="ja-JP" altLang="en-US" sz="4000" dirty="0" smtClean="0"/>
              <a:t>概念レベル　⇒　差異・共通性</a:t>
            </a:r>
            <a:endParaRPr kumimoji="1" lang="ja-JP" altLang="en-US" sz="40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a:t>
            </a:fld>
            <a:endParaRPr kumimoji="1" lang="ja-JP" altLang="en-US"/>
          </a:p>
        </p:txBody>
      </p:sp>
    </p:spTree>
    <p:extLst>
      <p:ext uri="{BB962C8B-B14F-4D97-AF65-F5344CB8AC3E}">
        <p14:creationId xmlns:p14="http://schemas.microsoft.com/office/powerpoint/2010/main" val="2871354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85176"/>
          </a:xfrm>
          <a:blipFill>
            <a:blip r:embed="rId2"/>
            <a:tile tx="0" ty="0" sx="100000" sy="100000" flip="none" algn="tl"/>
          </a:blipFill>
        </p:spPr>
        <p:txBody>
          <a:bodyPr/>
          <a:lstStyle/>
          <a:p>
            <a:r>
              <a:rPr kumimoji="1" lang="ja-JP" altLang="en-US" dirty="0" smtClean="0"/>
              <a:t>事例の分析　</a:t>
            </a:r>
            <a:r>
              <a:rPr kumimoji="1" lang="en-US" altLang="ja-JP" dirty="0" smtClean="0"/>
              <a:t>4</a:t>
            </a:r>
            <a:r>
              <a:rPr kumimoji="1" lang="ja-JP" altLang="en-US" dirty="0" smtClean="0"/>
              <a:t>　</a:t>
            </a:r>
            <a:r>
              <a:rPr lang="ja-JP" altLang="en-US" dirty="0" smtClean="0"/>
              <a:t>目　　　経験</a:t>
            </a:r>
            <a:endParaRPr kumimoji="1" lang="ja-JP" altLang="en-US" dirty="0"/>
          </a:p>
        </p:txBody>
      </p:sp>
      <p:sp>
        <p:nvSpPr>
          <p:cNvPr id="3" name="コンテンツ プレースホルダー 2"/>
          <p:cNvSpPr>
            <a:spLocks noGrp="1"/>
          </p:cNvSpPr>
          <p:nvPr>
            <p:ph idx="1"/>
          </p:nvPr>
        </p:nvSpPr>
        <p:spPr>
          <a:xfrm>
            <a:off x="838200" y="1604864"/>
            <a:ext cx="10515600" cy="4945225"/>
          </a:xfrm>
        </p:spPr>
        <p:txBody>
          <a:bodyPr>
            <a:normAutofit fontScale="92500" lnSpcReduction="10000"/>
          </a:bodyPr>
          <a:lstStyle/>
          <a:p>
            <a:pPr marL="0" lvl="0" indent="0">
              <a:buNone/>
            </a:pPr>
            <a:r>
              <a:rPr lang="ja-JP" altLang="en-US" dirty="0"/>
              <a:t>ひどい</a:t>
            </a:r>
            <a:r>
              <a:rPr lang="ja-JP" altLang="en-US" dirty="0">
                <a:solidFill>
                  <a:srgbClr val="FF0000"/>
                </a:solidFill>
              </a:rPr>
              <a:t>目</a:t>
            </a:r>
            <a:r>
              <a:rPr lang="ja-JP" altLang="en-US" dirty="0"/>
              <a:t>に遭うのは君だよ</a:t>
            </a:r>
            <a:r>
              <a:rPr lang="ja-JP" altLang="en-US" dirty="0" smtClean="0"/>
              <a:t>。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endParaRPr lang="en-US" altLang="ja-JP" dirty="0" smtClean="0"/>
          </a:p>
          <a:p>
            <a:pPr marL="0" indent="0">
              <a:buNone/>
            </a:pPr>
            <a:r>
              <a:rPr lang="ja-JP" altLang="en-US" dirty="0"/>
              <a:t>目→経験　　</a:t>
            </a:r>
            <a:r>
              <a:rPr lang="en-US" altLang="ja-JP" dirty="0">
                <a:solidFill>
                  <a:schemeClr val="accent2"/>
                </a:solidFill>
              </a:rPr>
              <a:t>EXPERIENCE</a:t>
            </a:r>
            <a:r>
              <a:rPr lang="ja-JP" altLang="en-US" dirty="0">
                <a:solidFill>
                  <a:schemeClr val="accent2"/>
                </a:solidFill>
              </a:rPr>
              <a:t> </a:t>
            </a:r>
            <a:r>
              <a:rPr lang="en-US" altLang="ja-JP" dirty="0">
                <a:solidFill>
                  <a:schemeClr val="accent2"/>
                </a:solidFill>
              </a:rPr>
              <a:t>IS SEEING  </a:t>
            </a:r>
            <a:r>
              <a:rPr lang="ja-JP" altLang="en-US" dirty="0"/>
              <a:t>＜経験は見ることである＞　</a:t>
            </a:r>
            <a:endParaRPr lang="en-US" altLang="ja-JP" dirty="0"/>
          </a:p>
          <a:p>
            <a:pPr marL="0" indent="0">
              <a:buNone/>
            </a:pPr>
            <a:r>
              <a:rPr lang="ja-JP" altLang="en-US" dirty="0"/>
              <a:t>ネットやテレビが無い時代、自分で直接みたことが経験になる　</a:t>
            </a:r>
          </a:p>
          <a:p>
            <a:pPr marL="0" indent="0">
              <a:buNone/>
            </a:pPr>
            <a:endParaRPr lang="en-US" altLang="ja-JP" dirty="0" smtClean="0"/>
          </a:p>
          <a:p>
            <a:pPr marL="0" indent="0">
              <a:buNone/>
            </a:pPr>
            <a:r>
              <a:rPr lang="en-US" altLang="ja-JP" dirty="0" smtClean="0"/>
              <a:t>*</a:t>
            </a:r>
            <a:r>
              <a:rPr lang="ja-JP" altLang="en-US" dirty="0"/>
              <a:t>平家（</a:t>
            </a:r>
            <a:r>
              <a:rPr lang="en-US" altLang="ja-JP" dirty="0"/>
              <a:t>13C</a:t>
            </a:r>
            <a:r>
              <a:rPr lang="ja-JP" altLang="en-US" dirty="0"/>
              <a:t>前）二</a:t>
            </a:r>
            <a:endParaRPr lang="en-US" altLang="ja-JP" dirty="0"/>
          </a:p>
          <a:p>
            <a:pPr marL="0" indent="0">
              <a:buNone/>
            </a:pPr>
            <a:r>
              <a:rPr lang="ja-JP" altLang="en-US" dirty="0"/>
              <a:t>「山王大師の神罰冥罰を</a:t>
            </a:r>
            <a:r>
              <a:rPr lang="ja-JP" altLang="en-US" dirty="0" err="1"/>
              <a:t>た</a:t>
            </a:r>
            <a:r>
              <a:rPr lang="ja-JP" altLang="en-US" dirty="0"/>
              <a:t>ひどころにかうぶって、かかる目にあへりけり」　</a:t>
            </a:r>
            <a:endParaRPr lang="en-US" altLang="ja-JP" dirty="0"/>
          </a:p>
          <a:p>
            <a:pPr marL="0" indent="0">
              <a:buNone/>
            </a:pPr>
            <a:r>
              <a:rPr lang="ja-JP" altLang="en-US" dirty="0" smtClean="0"/>
              <a:t>                                                                                                       </a:t>
            </a:r>
            <a:r>
              <a:rPr lang="ja-JP" altLang="en-US" sz="1500" dirty="0" smtClean="0"/>
              <a:t>日本</a:t>
            </a:r>
            <a:r>
              <a:rPr lang="ja-JP" altLang="en-US" sz="1500" dirty="0"/>
              <a:t>国語大辞典</a:t>
            </a:r>
            <a:endParaRPr lang="en-US" altLang="ja-JP" sz="1500" dirty="0"/>
          </a:p>
          <a:p>
            <a:pPr marL="0" indent="0">
              <a:buNone/>
            </a:pPr>
            <a:endParaRPr lang="en-US" altLang="ja-JP" dirty="0" smtClean="0"/>
          </a:p>
          <a:p>
            <a:pPr marL="0" indent="0">
              <a:buNone/>
            </a:pPr>
            <a:r>
              <a:rPr lang="en-US" altLang="ja-JP" dirty="0" smtClean="0"/>
              <a:t>It</a:t>
            </a:r>
            <a:r>
              <a:rPr lang="en-US" altLang="ja-JP" dirty="0"/>
              <a:t>’</a:t>
            </a:r>
            <a:r>
              <a:rPr lang="ja-JP" altLang="en-US" dirty="0" smtClean="0"/>
              <a:t>ｓ </a:t>
            </a:r>
            <a:r>
              <a:rPr lang="en-US" altLang="ja-JP" dirty="0" smtClean="0"/>
              <a:t>you </a:t>
            </a:r>
            <a:r>
              <a:rPr lang="en-US" altLang="ja-JP" dirty="0"/>
              <a:t>who will </a:t>
            </a:r>
            <a:r>
              <a:rPr lang="en-US" altLang="ja-JP" dirty="0" smtClean="0"/>
              <a:t>really </a:t>
            </a:r>
            <a:r>
              <a:rPr lang="en-US" altLang="ja-JP" dirty="0"/>
              <a:t>get it in the </a:t>
            </a:r>
            <a:r>
              <a:rPr lang="en-US" altLang="ja-JP" dirty="0">
                <a:solidFill>
                  <a:schemeClr val="accent1"/>
                </a:solidFill>
              </a:rPr>
              <a:t>neck</a:t>
            </a:r>
            <a:r>
              <a:rPr lang="en-US" altLang="ja-JP" dirty="0"/>
              <a:t>. </a:t>
            </a:r>
            <a:endParaRPr lang="en-US" altLang="ja-JP" dirty="0" smtClean="0"/>
          </a:p>
          <a:p>
            <a:pPr marL="0" indent="0">
              <a:buNone/>
            </a:pPr>
            <a:r>
              <a:rPr lang="ja-JP" altLang="en-US" dirty="0"/>
              <a:t>「首切りの刑を受ける」こと</a:t>
            </a:r>
            <a:r>
              <a:rPr lang="ja-JP" altLang="en-US" dirty="0" smtClean="0"/>
              <a:t>から　</a:t>
            </a:r>
            <a:endParaRPr lang="en-US" altLang="ja-JP" dirty="0" smtClean="0"/>
          </a:p>
          <a:p>
            <a:pPr marL="0" indent="0">
              <a:buNone/>
            </a:pPr>
            <a:r>
              <a:rPr lang="en-US" altLang="ja-JP" dirty="0" smtClean="0">
                <a:solidFill>
                  <a:schemeClr val="accent2"/>
                </a:solidFill>
              </a:rPr>
              <a:t>EXPERIENCE</a:t>
            </a:r>
            <a:r>
              <a:rPr lang="ja-JP" altLang="en-US" dirty="0" smtClean="0">
                <a:solidFill>
                  <a:schemeClr val="accent2"/>
                </a:solidFill>
              </a:rPr>
              <a:t> </a:t>
            </a:r>
            <a:r>
              <a:rPr lang="en-US" altLang="ja-JP" dirty="0" smtClean="0">
                <a:solidFill>
                  <a:schemeClr val="accent2"/>
                </a:solidFill>
              </a:rPr>
              <a:t>IS PENALTY </a:t>
            </a:r>
            <a:r>
              <a:rPr lang="ja-JP" altLang="en-US" dirty="0" smtClean="0"/>
              <a:t>＜経験は刑罰である＞</a:t>
            </a:r>
            <a:endParaRPr kumimoji="1" lang="en-US" altLang="ja-JP" dirty="0"/>
          </a:p>
          <a:p>
            <a:pPr marL="0" indent="0">
              <a:buNone/>
            </a:pPr>
            <a:endParaRPr lang="en-US" altLang="ja-JP"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30</a:t>
            </a:fld>
            <a:endParaRPr kumimoji="1" lang="ja-JP" altLang="en-US"/>
          </a:p>
        </p:txBody>
      </p:sp>
    </p:spTree>
    <p:extLst>
      <p:ext uri="{BB962C8B-B14F-4D97-AF65-F5344CB8AC3E}">
        <p14:creationId xmlns:p14="http://schemas.microsoft.com/office/powerpoint/2010/main" val="4043591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50491"/>
          </a:xfrm>
          <a:blipFill>
            <a:blip r:embed="rId2"/>
            <a:tile tx="0" ty="0" sx="100000" sy="100000" flip="none" algn="tl"/>
          </a:blipFill>
        </p:spPr>
        <p:txBody>
          <a:bodyPr/>
          <a:lstStyle/>
          <a:p>
            <a:r>
              <a:rPr lang="ja-JP" altLang="en-US" dirty="0"/>
              <a:t>事例の分析　５　</a:t>
            </a:r>
            <a:r>
              <a:rPr lang="ja-JP" altLang="en-US" dirty="0" smtClean="0"/>
              <a:t>目・歯</a:t>
            </a:r>
            <a:endParaRPr kumimoji="1" lang="ja-JP" altLang="en-US" dirty="0"/>
          </a:p>
        </p:txBody>
      </p:sp>
      <p:sp>
        <p:nvSpPr>
          <p:cNvPr id="3" name="コンテンツ プレースホルダー 2"/>
          <p:cNvSpPr>
            <a:spLocks noGrp="1"/>
          </p:cNvSpPr>
          <p:nvPr>
            <p:ph idx="1"/>
          </p:nvPr>
        </p:nvSpPr>
        <p:spPr>
          <a:xfrm>
            <a:off x="597159" y="1825625"/>
            <a:ext cx="10756641" cy="4351338"/>
          </a:xfrm>
        </p:spPr>
        <p:txBody>
          <a:bodyPr>
            <a:normAutofit/>
          </a:bodyPr>
          <a:lstStyle/>
          <a:p>
            <a:pPr marL="0" indent="0">
              <a:buNone/>
            </a:pPr>
            <a:r>
              <a:rPr lang="en-US" altLang="ja-JP" sz="3200" dirty="0"/>
              <a:t>e</a:t>
            </a:r>
            <a:r>
              <a:rPr lang="en-US" altLang="ja-JP" sz="3200" dirty="0" smtClean="0"/>
              <a:t>yetooth </a:t>
            </a:r>
            <a:r>
              <a:rPr lang="ja-JP" altLang="en-US" sz="3200" dirty="0"/>
              <a:t>犬歯</a:t>
            </a:r>
            <a:endParaRPr lang="en-US" altLang="ja-JP" sz="3200" dirty="0" smtClean="0"/>
          </a:p>
          <a:p>
            <a:pPr marL="0" indent="0">
              <a:buNone/>
            </a:pPr>
            <a:r>
              <a:rPr lang="en-US" altLang="ja-JP" sz="3200" dirty="0"/>
              <a:t>《</a:t>
            </a:r>
            <a:r>
              <a:rPr lang="ja-JP" altLang="en-US" sz="3200" dirty="0"/>
              <a:t>歯学</a:t>
            </a:r>
            <a:r>
              <a:rPr lang="en-US" altLang="ja-JP" sz="3200" dirty="0"/>
              <a:t>》</a:t>
            </a:r>
            <a:r>
              <a:rPr lang="ja-JP" altLang="en-US" sz="3200" dirty="0"/>
              <a:t>上顎 （</a:t>
            </a:r>
            <a:r>
              <a:rPr lang="ja-JP" altLang="en-US" sz="3200" dirty="0" smtClean="0"/>
              <a:t>じょう</a:t>
            </a:r>
            <a:r>
              <a:rPr lang="ja-JP" altLang="en-US" sz="3200" dirty="0"/>
              <a:t>が</a:t>
            </a:r>
            <a:r>
              <a:rPr lang="ja-JP" altLang="en-US" sz="3200" dirty="0" smtClean="0"/>
              <a:t>く） </a:t>
            </a:r>
            <a:r>
              <a:rPr lang="ja-JP" altLang="en-US" sz="3200" dirty="0"/>
              <a:t>犬歯</a:t>
            </a:r>
            <a:r>
              <a:rPr lang="en-US" altLang="ja-JP" sz="3200" dirty="0"/>
              <a:t>. </a:t>
            </a:r>
            <a:r>
              <a:rPr lang="ja-JP" altLang="en-US" sz="3200" dirty="0"/>
              <a:t>目の下の位置にあることより</a:t>
            </a:r>
            <a:r>
              <a:rPr lang="en-US" altLang="ja-JP" sz="3200" dirty="0"/>
              <a:t>. </a:t>
            </a:r>
            <a:endParaRPr lang="en-US" altLang="ja-JP" sz="3200" dirty="0" smtClean="0"/>
          </a:p>
          <a:p>
            <a:pPr marL="0" indent="0">
              <a:buNone/>
            </a:pPr>
            <a:r>
              <a:rPr lang="en-US" altLang="ja-JP" sz="3200" dirty="0"/>
              <a:t>c</a:t>
            </a:r>
            <a:r>
              <a:rPr lang="en-US" altLang="ja-JP" sz="3200" dirty="0" smtClean="0"/>
              <a:t>ut one‘s </a:t>
            </a:r>
            <a:r>
              <a:rPr lang="en-US" altLang="ja-JP" sz="3200" dirty="0"/>
              <a:t>eyeteeth </a:t>
            </a:r>
            <a:r>
              <a:rPr lang="en-US" altLang="ja-JP" sz="3200" dirty="0" smtClean="0"/>
              <a:t>  </a:t>
            </a:r>
            <a:r>
              <a:rPr lang="ja-JP" altLang="en-US" sz="3200" dirty="0" smtClean="0"/>
              <a:t>由来　犬歯が生える</a:t>
            </a:r>
            <a:endParaRPr lang="en-US" altLang="ja-JP" sz="3200" dirty="0" smtClean="0"/>
          </a:p>
          <a:p>
            <a:pPr marL="0" indent="0">
              <a:buNone/>
            </a:pPr>
            <a:r>
              <a:rPr lang="en-US" altLang="ja-JP" sz="3200" dirty="0" smtClean="0"/>
              <a:t>(</a:t>
            </a:r>
            <a:r>
              <a:rPr lang="en-US" altLang="ja-JP" sz="3200" dirty="0"/>
              <a:t>1) </a:t>
            </a:r>
            <a:r>
              <a:rPr lang="ja-JP" altLang="en-US" sz="3200" dirty="0"/>
              <a:t>経験を積む</a:t>
            </a:r>
            <a:r>
              <a:rPr lang="en-US" altLang="ja-JP" sz="3200" dirty="0"/>
              <a:t>, </a:t>
            </a:r>
            <a:r>
              <a:rPr lang="ja-JP" altLang="en-US" sz="3200" dirty="0"/>
              <a:t>大人になる</a:t>
            </a:r>
            <a:r>
              <a:rPr lang="en-US" altLang="ja-JP" sz="3200" dirty="0"/>
              <a:t>, </a:t>
            </a:r>
            <a:r>
              <a:rPr lang="ja-JP" altLang="en-US" sz="3200" dirty="0"/>
              <a:t>世慣れてくる</a:t>
            </a:r>
            <a:r>
              <a:rPr lang="en-US" altLang="ja-JP" sz="3200" dirty="0" smtClean="0"/>
              <a:t>.</a:t>
            </a:r>
          </a:p>
          <a:p>
            <a:pPr marL="0" indent="0">
              <a:buNone/>
            </a:pPr>
            <a:r>
              <a:rPr lang="en-US" altLang="ja-JP" sz="3200" dirty="0" smtClean="0">
                <a:solidFill>
                  <a:schemeClr val="accent2"/>
                </a:solidFill>
              </a:rPr>
              <a:t>EXPERIENCE</a:t>
            </a:r>
            <a:r>
              <a:rPr lang="ja-JP" altLang="en-US" sz="3200" dirty="0">
                <a:solidFill>
                  <a:schemeClr val="accent2"/>
                </a:solidFill>
              </a:rPr>
              <a:t> </a:t>
            </a:r>
            <a:r>
              <a:rPr lang="en-US" altLang="ja-JP" sz="3200" dirty="0" smtClean="0">
                <a:solidFill>
                  <a:schemeClr val="accent2"/>
                </a:solidFill>
              </a:rPr>
              <a:t>IS ERUPTION  </a:t>
            </a:r>
            <a:r>
              <a:rPr lang="ja-JP" altLang="en-US" sz="3200" dirty="0" smtClean="0"/>
              <a:t>＜経験は萌出である＞</a:t>
            </a:r>
            <a:r>
              <a:rPr lang="en-US" altLang="ja-JP" sz="3200" dirty="0" smtClean="0"/>
              <a:t> </a:t>
            </a:r>
            <a:r>
              <a:rPr lang="en-US" altLang="ja-JP" sz="3200" dirty="0"/>
              <a:t> </a:t>
            </a:r>
            <a:endParaRPr kumimoji="1" lang="ja-JP" altLang="en-US" sz="32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31</a:t>
            </a:fld>
            <a:endParaRPr kumimoji="1" lang="ja-JP" altLang="en-US"/>
          </a:p>
        </p:txBody>
      </p:sp>
    </p:spTree>
    <p:extLst>
      <p:ext uri="{BB962C8B-B14F-4D97-AF65-F5344CB8AC3E}">
        <p14:creationId xmlns:p14="http://schemas.microsoft.com/office/powerpoint/2010/main" val="3928268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717226"/>
          </a:xfrm>
          <a:blipFill>
            <a:blip r:embed="rId2"/>
            <a:tile tx="0" ty="0" sx="100000" sy="100000" flip="none" algn="tl"/>
          </a:blipFill>
        </p:spPr>
        <p:txBody>
          <a:bodyPr>
            <a:normAutofit fontScale="90000"/>
          </a:bodyPr>
          <a:lstStyle/>
          <a:p>
            <a:r>
              <a:rPr kumimoji="1" lang="ja-JP" altLang="en-US" dirty="0" smtClean="0"/>
              <a:t>事例の分析　６　目　位置：方向性　　空間・時間</a:t>
            </a:r>
            <a:endParaRPr kumimoji="1" lang="ja-JP" altLang="en-US" dirty="0"/>
          </a:p>
        </p:txBody>
      </p:sp>
      <p:sp>
        <p:nvSpPr>
          <p:cNvPr id="3" name="コンテンツ プレースホルダー 2"/>
          <p:cNvSpPr>
            <a:spLocks noGrp="1"/>
          </p:cNvSpPr>
          <p:nvPr>
            <p:ph idx="1"/>
          </p:nvPr>
        </p:nvSpPr>
        <p:spPr>
          <a:xfrm>
            <a:off x="838200" y="1313895"/>
            <a:ext cx="10515600" cy="4863068"/>
          </a:xfrm>
        </p:spPr>
        <p:txBody>
          <a:bodyPr>
            <a:normAutofit/>
          </a:bodyPr>
          <a:lstStyle/>
          <a:p>
            <a:pPr marL="0" lvl="0" indent="0">
              <a:buNone/>
            </a:pPr>
            <a:r>
              <a:rPr lang="ja-JP" altLang="en-US" dirty="0" smtClean="0"/>
              <a:t>１．試験</a:t>
            </a:r>
            <a:r>
              <a:rPr lang="ja-JP" altLang="en-US" dirty="0"/>
              <a:t>は</a:t>
            </a:r>
            <a:r>
              <a:rPr lang="ja-JP" altLang="en-US" dirty="0">
                <a:solidFill>
                  <a:srgbClr val="FF0000"/>
                </a:solidFill>
              </a:rPr>
              <a:t>目</a:t>
            </a:r>
            <a:r>
              <a:rPr lang="ja-JP" altLang="en-US" dirty="0"/>
              <a:t>の前に迫っている</a:t>
            </a:r>
            <a:r>
              <a:rPr lang="ja-JP" altLang="en-US" dirty="0" smtClean="0"/>
              <a:t>。  時間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r>
              <a:rPr lang="ja-JP" altLang="en-US" dirty="0" smtClean="0"/>
              <a:t>　　　</a:t>
            </a:r>
            <a:endParaRPr lang="en-US" altLang="ja-JP" dirty="0" smtClean="0"/>
          </a:p>
          <a:p>
            <a:pPr marL="0" indent="0">
              <a:buNone/>
            </a:pPr>
            <a:r>
              <a:rPr lang="ja-JP" altLang="en-US" dirty="0" smtClean="0"/>
              <a:t>　　</a:t>
            </a:r>
            <a:r>
              <a:rPr lang="en-US" altLang="ja-JP" dirty="0" smtClean="0"/>
              <a:t>The examination </a:t>
            </a:r>
            <a:r>
              <a:rPr lang="en-US" altLang="ja-JP" dirty="0"/>
              <a:t>is close at </a:t>
            </a:r>
            <a:r>
              <a:rPr lang="en-US" altLang="ja-JP" dirty="0">
                <a:solidFill>
                  <a:schemeClr val="accent1"/>
                </a:solidFill>
              </a:rPr>
              <a:t>hand</a:t>
            </a:r>
            <a:r>
              <a:rPr lang="en-US" altLang="ja-JP" dirty="0"/>
              <a:t>. </a:t>
            </a:r>
            <a:r>
              <a:rPr lang="ja-JP" altLang="en-US" dirty="0" smtClean="0"/>
              <a:t>　　　　　　</a:t>
            </a:r>
            <a:endParaRPr lang="en-US" altLang="ja-JP" dirty="0" smtClean="0"/>
          </a:p>
          <a:p>
            <a:pPr marL="0" lvl="0" indent="0">
              <a:buNone/>
            </a:pPr>
            <a:r>
              <a:rPr lang="ja-JP" altLang="en-US" dirty="0" smtClean="0"/>
              <a:t>２．結婚式の日が</a:t>
            </a:r>
            <a:r>
              <a:rPr lang="ja-JP" altLang="en-US" dirty="0" smtClean="0">
                <a:solidFill>
                  <a:srgbClr val="FF0000"/>
                </a:solidFill>
              </a:rPr>
              <a:t>目</a:t>
            </a:r>
            <a:r>
              <a:rPr lang="ja-JP" altLang="en-US" dirty="0" smtClean="0"/>
              <a:t>の前に迫っていた。　時間　　　　　</a:t>
            </a:r>
            <a:r>
              <a:rPr lang="ja-JP" altLang="en-US" sz="1400" dirty="0">
                <a:solidFill>
                  <a:prstClr val="black"/>
                </a:solidFill>
              </a:rPr>
              <a:t>身体名イディオム和英</a:t>
            </a:r>
            <a:r>
              <a:rPr lang="ja-JP" altLang="en-US" sz="1400" dirty="0" smtClean="0">
                <a:solidFill>
                  <a:prstClr val="black"/>
                </a:solidFill>
              </a:rPr>
              <a:t>辞典</a:t>
            </a:r>
            <a:r>
              <a:rPr lang="ja-JP" altLang="en-US" dirty="0" smtClean="0"/>
              <a:t>　　　　　</a:t>
            </a:r>
            <a:endParaRPr lang="en-US" altLang="ja-JP" dirty="0" smtClean="0">
              <a:solidFill>
                <a:schemeClr val="accent4">
                  <a:lumMod val="75000"/>
                </a:schemeClr>
              </a:solidFill>
            </a:endParaRPr>
          </a:p>
          <a:p>
            <a:pPr marL="0" indent="0">
              <a:buNone/>
            </a:pPr>
            <a:r>
              <a:rPr lang="en-US" altLang="ja-JP" dirty="0" smtClean="0"/>
              <a:t>     </a:t>
            </a:r>
            <a:r>
              <a:rPr lang="en-US" altLang="ja-JP" dirty="0"/>
              <a:t>The wedding day was just </a:t>
            </a:r>
            <a:r>
              <a:rPr lang="en-US" altLang="ja-JP" dirty="0">
                <a:solidFill>
                  <a:schemeClr val="accent6"/>
                </a:solidFill>
              </a:rPr>
              <a:t>ahead</a:t>
            </a:r>
            <a:r>
              <a:rPr lang="en-US" altLang="ja-JP" dirty="0"/>
              <a:t>. </a:t>
            </a:r>
            <a:endParaRPr lang="en-US" altLang="ja-JP" dirty="0" smtClean="0"/>
          </a:p>
          <a:p>
            <a:pPr marL="0" lvl="0" indent="0">
              <a:buNone/>
            </a:pPr>
            <a:r>
              <a:rPr lang="ja-JP" altLang="en-US" dirty="0" smtClean="0"/>
              <a:t>３．母親</a:t>
            </a:r>
            <a:r>
              <a:rPr lang="ja-JP" altLang="en-US" dirty="0"/>
              <a:t>の</a:t>
            </a:r>
            <a:r>
              <a:rPr lang="ja-JP" altLang="en-US" dirty="0">
                <a:solidFill>
                  <a:srgbClr val="FF0000"/>
                </a:solidFill>
              </a:rPr>
              <a:t>目</a:t>
            </a:r>
            <a:r>
              <a:rPr lang="ja-JP" altLang="en-US" dirty="0"/>
              <a:t>の前でその子は交通事故にあった</a:t>
            </a:r>
            <a:r>
              <a:rPr lang="ja-JP" altLang="en-US" dirty="0" smtClean="0"/>
              <a:t>。空間　</a:t>
            </a:r>
            <a:r>
              <a:rPr lang="ja-JP" altLang="en-US" sz="1400" dirty="0" smtClean="0">
                <a:solidFill>
                  <a:prstClr val="black"/>
                </a:solidFill>
              </a:rPr>
              <a:t>身体名</a:t>
            </a:r>
            <a:r>
              <a:rPr lang="ja-JP" altLang="en-US" sz="1400" dirty="0">
                <a:solidFill>
                  <a:prstClr val="black"/>
                </a:solidFill>
              </a:rPr>
              <a:t>イディオム和英</a:t>
            </a:r>
            <a:r>
              <a:rPr lang="ja-JP" altLang="en-US" sz="1400" dirty="0" smtClean="0">
                <a:solidFill>
                  <a:prstClr val="black"/>
                </a:solidFill>
              </a:rPr>
              <a:t>辞典</a:t>
            </a:r>
            <a:r>
              <a:rPr lang="ja-JP" altLang="en-US" dirty="0" smtClean="0"/>
              <a:t>　　</a:t>
            </a:r>
            <a:endParaRPr lang="en-US" altLang="ja-JP" dirty="0" smtClean="0"/>
          </a:p>
          <a:p>
            <a:pPr marL="0" indent="0">
              <a:buNone/>
            </a:pPr>
            <a:r>
              <a:rPr lang="en-US" altLang="ja-JP" dirty="0"/>
              <a:t>    </a:t>
            </a:r>
            <a:r>
              <a:rPr lang="en-US" altLang="ja-JP" dirty="0" smtClean="0"/>
              <a:t>The</a:t>
            </a:r>
            <a:r>
              <a:rPr lang="ja-JP" altLang="en-US" dirty="0"/>
              <a:t> </a:t>
            </a:r>
            <a:r>
              <a:rPr lang="en-US" altLang="ja-JP" dirty="0" smtClean="0"/>
              <a:t>child </a:t>
            </a:r>
            <a:r>
              <a:rPr lang="en-US" altLang="ja-JP" dirty="0"/>
              <a:t>had a traffic accident before his mother's </a:t>
            </a:r>
            <a:r>
              <a:rPr lang="en-US" altLang="ja-JP" dirty="0">
                <a:solidFill>
                  <a:schemeClr val="accent1"/>
                </a:solidFill>
              </a:rPr>
              <a:t>eyes</a:t>
            </a:r>
            <a:r>
              <a:rPr lang="en-US" altLang="ja-JP" dirty="0"/>
              <a:t>. </a:t>
            </a:r>
            <a:endParaRPr lang="en-US" altLang="ja-JP" dirty="0" smtClean="0"/>
          </a:p>
          <a:p>
            <a:pPr marL="0" lvl="0" indent="0">
              <a:buNone/>
            </a:pPr>
            <a:r>
              <a:rPr lang="ja-JP" altLang="en-US" dirty="0" smtClean="0"/>
              <a:t>４．</a:t>
            </a:r>
            <a:r>
              <a:rPr lang="en-US" altLang="ja-JP" dirty="0" smtClean="0"/>
              <a:t>(</a:t>
            </a:r>
            <a:r>
              <a:rPr lang="ja-JP" altLang="en-US" dirty="0"/>
              <a:t>気づかれずに）すぐ</a:t>
            </a:r>
            <a:r>
              <a:rPr lang="ja-JP" altLang="en-US" dirty="0">
                <a:solidFill>
                  <a:srgbClr val="FF0000"/>
                </a:solidFill>
              </a:rPr>
              <a:t>目</a:t>
            </a:r>
            <a:r>
              <a:rPr lang="ja-JP" altLang="en-US" dirty="0"/>
              <a:t>の前</a:t>
            </a:r>
            <a:r>
              <a:rPr lang="ja-JP" altLang="en-US" dirty="0" smtClean="0"/>
              <a:t>で　　空間　</a:t>
            </a:r>
            <a:r>
              <a:rPr lang="ja-JP" altLang="en-US" sz="1400" dirty="0">
                <a:solidFill>
                  <a:prstClr val="black"/>
                </a:solidFill>
              </a:rPr>
              <a:t>身体名イディオム和英</a:t>
            </a:r>
            <a:r>
              <a:rPr lang="ja-JP" altLang="en-US" sz="1400" dirty="0" smtClean="0">
                <a:solidFill>
                  <a:prstClr val="black"/>
                </a:solidFill>
              </a:rPr>
              <a:t>辞典</a:t>
            </a:r>
            <a:r>
              <a:rPr lang="ja-JP" altLang="en-US" dirty="0" smtClean="0"/>
              <a:t>　</a:t>
            </a:r>
            <a:r>
              <a:rPr lang="ja-JP" altLang="en-US" dirty="0">
                <a:solidFill>
                  <a:srgbClr val="FFC000">
                    <a:lumMod val="75000"/>
                  </a:srgbClr>
                </a:solidFill>
              </a:rPr>
              <a:t>認知主体</a:t>
            </a:r>
            <a:endParaRPr lang="en-US" altLang="ja-JP" dirty="0">
              <a:solidFill>
                <a:srgbClr val="FFC000">
                  <a:lumMod val="75000"/>
                </a:srgbClr>
              </a:solidFill>
            </a:endParaRPr>
          </a:p>
          <a:p>
            <a:pPr marL="0" lvl="0" indent="0">
              <a:buNone/>
            </a:pPr>
            <a:r>
              <a:rPr lang="ja-JP" altLang="en-US" dirty="0" smtClean="0"/>
              <a:t>　</a:t>
            </a:r>
            <a:r>
              <a:rPr lang="en-US" altLang="ja-JP" dirty="0" smtClean="0"/>
              <a:t>(right) under someone‘s (very) </a:t>
            </a:r>
            <a:r>
              <a:rPr lang="en-US" altLang="ja-JP" dirty="0" smtClean="0">
                <a:solidFill>
                  <a:schemeClr val="accent1"/>
                </a:solidFill>
              </a:rPr>
              <a:t>nose</a:t>
            </a:r>
            <a:r>
              <a:rPr lang="en-US" altLang="ja-JP" dirty="0" smtClean="0"/>
              <a:t> </a:t>
            </a:r>
            <a:r>
              <a:rPr lang="ja-JP" altLang="en-US" dirty="0" smtClean="0"/>
              <a:t>　　</a:t>
            </a:r>
            <a:endParaRPr lang="en-US" altLang="ja-JP" dirty="0" smtClean="0"/>
          </a:p>
          <a:p>
            <a:pPr marL="0" indent="0">
              <a:buNone/>
            </a:pPr>
            <a:r>
              <a:rPr lang="ja-JP" altLang="en-US" dirty="0"/>
              <a:t>　</a:t>
            </a:r>
            <a:r>
              <a:rPr lang="ja-JP" altLang="en-US" dirty="0" smtClean="0"/>
              <a:t>　　　　　　　　　　　　　　　　　　　　　　　</a:t>
            </a:r>
            <a:r>
              <a:rPr lang="ja-JP" altLang="en-US" dirty="0" smtClean="0">
                <a:solidFill>
                  <a:schemeClr val="accent2">
                    <a:lumMod val="50000"/>
                  </a:schemeClr>
                </a:solidFill>
              </a:rPr>
              <a:t>出来事</a:t>
            </a:r>
            <a:r>
              <a:rPr lang="ja-JP" altLang="en-US" dirty="0" smtClean="0"/>
              <a:t>　</a:t>
            </a:r>
            <a:endParaRPr lang="en-US" altLang="ja-JP" dirty="0"/>
          </a:p>
        </p:txBody>
      </p:sp>
      <p:sp>
        <p:nvSpPr>
          <p:cNvPr id="6" name="スライド番号プレースホルダー 5"/>
          <p:cNvSpPr>
            <a:spLocks noGrp="1"/>
          </p:cNvSpPr>
          <p:nvPr>
            <p:ph type="sldNum" sz="quarter" idx="12"/>
          </p:nvPr>
        </p:nvSpPr>
        <p:spPr/>
        <p:txBody>
          <a:bodyPr/>
          <a:lstStyle/>
          <a:p>
            <a:fld id="{6070A1FA-3E1F-45FE-92CF-4B7E6467E80C}" type="slidenum">
              <a:rPr kumimoji="1" lang="ja-JP" altLang="en-US" smtClean="0"/>
              <a:t>32</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2733" y="4773550"/>
            <a:ext cx="1501067" cy="1501067"/>
          </a:xfrm>
          <a:prstGeom prst="rect">
            <a:avLst/>
          </a:prstGeom>
        </p:spPr>
      </p:pic>
      <p:sp>
        <p:nvSpPr>
          <p:cNvPr id="5" name="左矢印 4"/>
          <p:cNvSpPr/>
          <p:nvPr/>
        </p:nvSpPr>
        <p:spPr>
          <a:xfrm>
            <a:off x="7916247" y="5410846"/>
            <a:ext cx="2093049" cy="37286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28831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48576"/>
            <a:ext cx="10515600" cy="824444"/>
          </a:xfrm>
          <a:blipFill>
            <a:blip r:embed="rId2"/>
            <a:tile tx="0" ty="0" sx="100000" sy="100000" flip="none" algn="tl"/>
          </a:blipFill>
        </p:spPr>
        <p:txBody>
          <a:bodyPr>
            <a:normAutofit fontScale="90000"/>
          </a:bodyPr>
          <a:lstStyle/>
          <a:p>
            <a:r>
              <a:rPr lang="ja-JP" altLang="en-US" dirty="0"/>
              <a:t>事例の分析　６　目　</a:t>
            </a:r>
            <a:r>
              <a:rPr lang="ja-JP" altLang="en-US" dirty="0" smtClean="0"/>
              <a:t>位置：方向性</a:t>
            </a:r>
            <a:r>
              <a:rPr lang="ja-JP" altLang="en-US" dirty="0"/>
              <a:t>　　空間・時間</a:t>
            </a:r>
            <a:endParaRPr kumimoji="1" lang="ja-JP" altLang="en-US" dirty="0"/>
          </a:p>
        </p:txBody>
      </p:sp>
      <p:sp>
        <p:nvSpPr>
          <p:cNvPr id="3" name="コンテンツ プレースホルダー 2"/>
          <p:cNvSpPr>
            <a:spLocks noGrp="1"/>
          </p:cNvSpPr>
          <p:nvPr>
            <p:ph idx="1"/>
          </p:nvPr>
        </p:nvSpPr>
        <p:spPr>
          <a:xfrm>
            <a:off x="382555" y="1287262"/>
            <a:ext cx="11150082" cy="4889701"/>
          </a:xfrm>
        </p:spPr>
        <p:txBody>
          <a:bodyPr>
            <a:normAutofit lnSpcReduction="10000"/>
          </a:bodyPr>
          <a:lstStyle/>
          <a:p>
            <a:pPr marL="0" indent="0">
              <a:buNone/>
            </a:pPr>
            <a:r>
              <a:rPr lang="ja-JP" altLang="en-US" dirty="0"/>
              <a:t>目</a:t>
            </a:r>
            <a:r>
              <a:rPr lang="ja-JP" altLang="en-US" dirty="0" smtClean="0"/>
              <a:t>の視覚機能：方向性</a:t>
            </a:r>
            <a:endParaRPr lang="en-US" altLang="ja-JP" dirty="0" smtClean="0"/>
          </a:p>
          <a:p>
            <a:pPr marL="0" indent="0">
              <a:buNone/>
            </a:pPr>
            <a:r>
              <a:rPr kumimoji="1" lang="ja-JP" altLang="en-US" dirty="0" smtClean="0"/>
              <a:t>視線の方向性の先に事物（出来事）が存在している</a:t>
            </a:r>
            <a:endParaRPr kumimoji="1" lang="en-US" altLang="ja-JP" dirty="0" smtClean="0"/>
          </a:p>
          <a:p>
            <a:pPr marL="0" indent="0">
              <a:buNone/>
            </a:pPr>
            <a:r>
              <a:rPr lang="ja-JP" altLang="en-US" dirty="0">
                <a:solidFill>
                  <a:schemeClr val="accent1"/>
                </a:solidFill>
              </a:rPr>
              <a:t>空間</a:t>
            </a:r>
            <a:r>
              <a:rPr lang="ja-JP" altLang="en-US" dirty="0" smtClean="0">
                <a:solidFill>
                  <a:schemeClr val="accent1"/>
                </a:solidFill>
              </a:rPr>
              <a:t>領域（より具体的）</a:t>
            </a:r>
            <a:r>
              <a:rPr lang="ja-JP" altLang="en-US" dirty="0" smtClean="0"/>
              <a:t>から</a:t>
            </a:r>
            <a:r>
              <a:rPr lang="ja-JP" altLang="en-US" dirty="0" smtClean="0">
                <a:solidFill>
                  <a:srgbClr val="FF0000"/>
                </a:solidFill>
              </a:rPr>
              <a:t>時間領域（より抽象的）</a:t>
            </a:r>
            <a:r>
              <a:rPr lang="ja-JP" altLang="en-US" dirty="0" smtClean="0"/>
              <a:t>への比喩写像</a:t>
            </a:r>
            <a:endParaRPr lang="en-US" altLang="ja-JP" dirty="0" smtClean="0"/>
          </a:p>
          <a:p>
            <a:pPr marL="0" indent="0">
              <a:buNone/>
            </a:pPr>
            <a:endParaRPr kumimoji="1" lang="en-US" altLang="ja-JP" dirty="0" smtClean="0">
              <a:solidFill>
                <a:schemeClr val="accent2"/>
              </a:solidFill>
            </a:endParaRPr>
          </a:p>
          <a:p>
            <a:pPr marL="0" indent="0">
              <a:buNone/>
            </a:pPr>
            <a:r>
              <a:rPr kumimoji="1" lang="en-US" altLang="ja-JP" dirty="0" smtClean="0">
                <a:solidFill>
                  <a:schemeClr val="accent2"/>
                </a:solidFill>
              </a:rPr>
              <a:t> FORESEEABLE</a:t>
            </a:r>
            <a:r>
              <a:rPr lang="ja-JP" altLang="en-US" dirty="0">
                <a:solidFill>
                  <a:schemeClr val="accent2"/>
                </a:solidFill>
              </a:rPr>
              <a:t> </a:t>
            </a:r>
            <a:r>
              <a:rPr kumimoji="1" lang="en-US" altLang="ja-JP" dirty="0" smtClean="0">
                <a:solidFill>
                  <a:schemeClr val="accent2"/>
                </a:solidFill>
              </a:rPr>
              <a:t>FUTURE</a:t>
            </a:r>
            <a:r>
              <a:rPr lang="ja-JP" altLang="en-US" dirty="0" smtClean="0">
                <a:solidFill>
                  <a:schemeClr val="accent2"/>
                </a:solidFill>
              </a:rPr>
              <a:t> </a:t>
            </a:r>
            <a:r>
              <a:rPr lang="en-US" altLang="ja-JP" dirty="0" smtClean="0">
                <a:solidFill>
                  <a:schemeClr val="accent2"/>
                </a:solidFill>
              </a:rPr>
              <a:t>EVENTS</a:t>
            </a:r>
            <a:r>
              <a:rPr lang="ja-JP" altLang="en-US" dirty="0" smtClean="0">
                <a:solidFill>
                  <a:schemeClr val="accent2"/>
                </a:solidFill>
              </a:rPr>
              <a:t> </a:t>
            </a:r>
            <a:r>
              <a:rPr lang="en-US" altLang="ja-JP" dirty="0" smtClean="0">
                <a:solidFill>
                  <a:schemeClr val="accent2"/>
                </a:solidFill>
              </a:rPr>
              <a:t>ARE</a:t>
            </a:r>
            <a:r>
              <a:rPr lang="ja-JP" altLang="en-US" dirty="0">
                <a:solidFill>
                  <a:schemeClr val="accent2"/>
                </a:solidFill>
              </a:rPr>
              <a:t> </a:t>
            </a:r>
            <a:r>
              <a:rPr lang="en-US" altLang="ja-JP" dirty="0" smtClean="0">
                <a:solidFill>
                  <a:schemeClr val="accent2"/>
                </a:solidFill>
              </a:rPr>
              <a:t>UP</a:t>
            </a:r>
            <a:r>
              <a:rPr lang="ja-JP" altLang="en-US" dirty="0">
                <a:solidFill>
                  <a:schemeClr val="accent2"/>
                </a:solidFill>
              </a:rPr>
              <a:t> </a:t>
            </a:r>
            <a:r>
              <a:rPr lang="ja-JP" altLang="en-US" dirty="0" smtClean="0">
                <a:solidFill>
                  <a:schemeClr val="accent2"/>
                </a:solidFill>
              </a:rPr>
              <a:t>（</a:t>
            </a:r>
            <a:r>
              <a:rPr lang="en-US" altLang="ja-JP" dirty="0" smtClean="0">
                <a:solidFill>
                  <a:schemeClr val="accent2"/>
                </a:solidFill>
              </a:rPr>
              <a:t>and AHEAD)  </a:t>
            </a:r>
            <a:r>
              <a:rPr lang="en-US" altLang="ja-JP" dirty="0" smtClean="0"/>
              <a:t>(</a:t>
            </a:r>
            <a:r>
              <a:rPr lang="en-US" altLang="ja-JP" dirty="0" err="1" smtClean="0"/>
              <a:t>Lakoff</a:t>
            </a:r>
            <a:r>
              <a:rPr lang="en-US" altLang="ja-JP" dirty="0" smtClean="0"/>
              <a:t> 1980)</a:t>
            </a:r>
          </a:p>
          <a:p>
            <a:pPr marL="0" indent="0">
              <a:buNone/>
            </a:pPr>
            <a:r>
              <a:rPr lang="ja-JP" altLang="en-US" dirty="0" smtClean="0"/>
              <a:t>＜予知できる未来のことは上（かつ前方）＞</a:t>
            </a:r>
            <a:r>
              <a:rPr kumimoji="1" lang="ja-JP" altLang="en-US" dirty="0" smtClean="0"/>
              <a:t>　</a:t>
            </a:r>
            <a:r>
              <a:rPr kumimoji="1" lang="ja-JP" altLang="en-US" dirty="0" smtClean="0">
                <a:solidFill>
                  <a:srgbClr val="FF0000"/>
                </a:solidFill>
              </a:rPr>
              <a:t>目 </a:t>
            </a:r>
            <a:r>
              <a:rPr kumimoji="1" lang="en-US" altLang="ja-JP" dirty="0" smtClean="0">
                <a:solidFill>
                  <a:schemeClr val="accent1"/>
                </a:solidFill>
              </a:rPr>
              <a:t>eye </a:t>
            </a:r>
            <a:r>
              <a:rPr kumimoji="1" lang="en-US" altLang="ja-JP" dirty="0" smtClean="0">
                <a:solidFill>
                  <a:schemeClr val="accent6"/>
                </a:solidFill>
              </a:rPr>
              <a:t> </a:t>
            </a:r>
            <a:r>
              <a:rPr kumimoji="1" lang="ja-JP" altLang="en-US" dirty="0" smtClean="0"/>
              <a:t>前方</a:t>
            </a:r>
            <a:endParaRPr lang="en-US" altLang="ja-JP" dirty="0"/>
          </a:p>
          <a:p>
            <a:pPr marL="0" indent="0">
              <a:buNone/>
            </a:pPr>
            <a:r>
              <a:rPr lang="en-US" altLang="ja-JP" dirty="0">
                <a:solidFill>
                  <a:schemeClr val="accent2"/>
                </a:solidFill>
              </a:rPr>
              <a:t>FORESEEABLE</a:t>
            </a:r>
            <a:r>
              <a:rPr lang="ja-JP" altLang="en-US" dirty="0">
                <a:solidFill>
                  <a:schemeClr val="accent2"/>
                </a:solidFill>
              </a:rPr>
              <a:t> </a:t>
            </a:r>
            <a:r>
              <a:rPr lang="en-US" altLang="ja-JP" dirty="0">
                <a:solidFill>
                  <a:schemeClr val="accent2"/>
                </a:solidFill>
              </a:rPr>
              <a:t>FUTURE</a:t>
            </a:r>
            <a:r>
              <a:rPr lang="ja-JP" altLang="en-US" dirty="0">
                <a:solidFill>
                  <a:schemeClr val="accent2"/>
                </a:solidFill>
              </a:rPr>
              <a:t> </a:t>
            </a:r>
            <a:r>
              <a:rPr lang="en-US" altLang="ja-JP" dirty="0" smtClean="0">
                <a:solidFill>
                  <a:schemeClr val="accent2"/>
                </a:solidFill>
              </a:rPr>
              <a:t>EVENTS</a:t>
            </a:r>
            <a:r>
              <a:rPr lang="ja-JP" altLang="en-US" dirty="0">
                <a:solidFill>
                  <a:schemeClr val="accent2"/>
                </a:solidFill>
              </a:rPr>
              <a:t> </a:t>
            </a:r>
            <a:r>
              <a:rPr lang="en-US" altLang="ja-JP" dirty="0" smtClean="0">
                <a:solidFill>
                  <a:schemeClr val="accent2"/>
                </a:solidFill>
              </a:rPr>
              <a:t>ARE DOWN  </a:t>
            </a:r>
            <a:r>
              <a:rPr lang="ja-JP" altLang="en-US" dirty="0" smtClean="0"/>
              <a:t>＜下＞ </a:t>
            </a:r>
            <a:r>
              <a:rPr lang="en-US" altLang="ja-JP" dirty="0" smtClean="0">
                <a:solidFill>
                  <a:schemeClr val="accent1"/>
                </a:solidFill>
              </a:rPr>
              <a:t>nose</a:t>
            </a:r>
            <a:endParaRPr kumimoji="1" lang="en-US" altLang="ja-JP" dirty="0" smtClean="0">
              <a:solidFill>
                <a:schemeClr val="accent1"/>
              </a:solidFill>
            </a:endParaRPr>
          </a:p>
          <a:p>
            <a:pPr marL="0" indent="0">
              <a:buNone/>
            </a:pPr>
            <a:endParaRPr lang="en-US" altLang="ja-JP" dirty="0" smtClean="0">
              <a:solidFill>
                <a:schemeClr val="accent2"/>
              </a:solidFill>
            </a:endParaRPr>
          </a:p>
          <a:p>
            <a:pPr marL="0" indent="0">
              <a:buNone/>
            </a:pPr>
            <a:r>
              <a:rPr lang="en-US" altLang="ja-JP" dirty="0" smtClean="0">
                <a:solidFill>
                  <a:schemeClr val="accent2"/>
                </a:solidFill>
              </a:rPr>
              <a:t>FORSEEABLE</a:t>
            </a:r>
            <a:r>
              <a:rPr lang="ja-JP" altLang="en-US" dirty="0" smtClean="0">
                <a:solidFill>
                  <a:schemeClr val="accent2"/>
                </a:solidFill>
              </a:rPr>
              <a:t> </a:t>
            </a:r>
            <a:r>
              <a:rPr lang="en-US" altLang="ja-JP" dirty="0" smtClean="0">
                <a:solidFill>
                  <a:schemeClr val="accent2"/>
                </a:solidFill>
              </a:rPr>
              <a:t>FUTURE EVENTS  ARE TANGIBLE      </a:t>
            </a:r>
            <a:r>
              <a:rPr lang="en-US" altLang="ja-JP" dirty="0" smtClean="0">
                <a:solidFill>
                  <a:schemeClr val="accent1"/>
                </a:solidFill>
              </a:rPr>
              <a:t> hand </a:t>
            </a:r>
            <a:endParaRPr kumimoji="1" lang="en-US" altLang="ja-JP" dirty="0">
              <a:solidFill>
                <a:schemeClr val="accent1"/>
              </a:solidFill>
            </a:endParaRPr>
          </a:p>
          <a:p>
            <a:pPr marL="0" indent="0">
              <a:buNone/>
            </a:pPr>
            <a:r>
              <a:rPr lang="ja-JP" altLang="en-US" dirty="0" smtClean="0"/>
              <a:t>＜</a:t>
            </a:r>
            <a:r>
              <a:rPr lang="ja-JP" altLang="en-US" dirty="0"/>
              <a:t>予知</a:t>
            </a:r>
            <a:r>
              <a:rPr lang="ja-JP" altLang="en-US" dirty="0" smtClean="0"/>
              <a:t>できる未来は接触可能性である＞</a:t>
            </a:r>
            <a:endParaRPr lang="en-US" altLang="ja-JP" dirty="0"/>
          </a:p>
          <a:p>
            <a:pPr marL="0" indent="0">
              <a:buNone/>
            </a:pPr>
            <a:endParaRPr kumimoji="1" lang="ja-JP" altLang="en-US" dirty="0"/>
          </a:p>
        </p:txBody>
      </p:sp>
      <p:sp>
        <p:nvSpPr>
          <p:cNvPr id="5" name="スライド番号プレースホルダー 4"/>
          <p:cNvSpPr>
            <a:spLocks noGrp="1"/>
          </p:cNvSpPr>
          <p:nvPr>
            <p:ph type="sldNum" sz="quarter" idx="12"/>
          </p:nvPr>
        </p:nvSpPr>
        <p:spPr/>
        <p:txBody>
          <a:bodyPr/>
          <a:lstStyle/>
          <a:p>
            <a:fld id="{6070A1FA-3E1F-45FE-92CF-4B7E6467E80C}" type="slidenum">
              <a:rPr kumimoji="1" lang="ja-JP" altLang="en-US" smtClean="0"/>
              <a:t>33</a:t>
            </a:fld>
            <a:endParaRPr kumimoji="1"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59541" y="4331222"/>
            <a:ext cx="2170590" cy="2170590"/>
          </a:xfrm>
          <a:prstGeom prst="rect">
            <a:avLst/>
          </a:prstGeom>
        </p:spPr>
      </p:pic>
    </p:spTree>
    <p:extLst>
      <p:ext uri="{BB962C8B-B14F-4D97-AF65-F5344CB8AC3E}">
        <p14:creationId xmlns:p14="http://schemas.microsoft.com/office/powerpoint/2010/main" val="2801461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109112"/>
          </a:xfrm>
          <a:blipFill>
            <a:blip r:embed="rId2"/>
            <a:tile tx="0" ty="0" sx="100000" sy="100000" flip="none" algn="tl"/>
          </a:blipFill>
        </p:spPr>
        <p:txBody>
          <a:bodyPr>
            <a:normAutofit/>
          </a:bodyPr>
          <a:lstStyle/>
          <a:p>
            <a:r>
              <a:rPr lang="ja-JP" altLang="en-US" dirty="0"/>
              <a:t>事例の分析　６　目　</a:t>
            </a:r>
            <a:r>
              <a:rPr lang="ja-JP" altLang="en-US" dirty="0" smtClean="0"/>
              <a:t>距離　方向　位置</a:t>
            </a:r>
            <a:endParaRPr kumimoji="1" lang="ja-JP" altLang="en-US" dirty="0"/>
          </a:p>
        </p:txBody>
      </p:sp>
      <p:sp>
        <p:nvSpPr>
          <p:cNvPr id="3" name="コンテンツ プレースホルダー 2"/>
          <p:cNvSpPr>
            <a:spLocks noGrp="1"/>
          </p:cNvSpPr>
          <p:nvPr>
            <p:ph idx="1"/>
          </p:nvPr>
        </p:nvSpPr>
        <p:spPr>
          <a:xfrm>
            <a:off x="354563" y="1825625"/>
            <a:ext cx="11420670" cy="4528522"/>
          </a:xfrm>
        </p:spPr>
        <p:txBody>
          <a:bodyPr>
            <a:normAutofit/>
          </a:bodyPr>
          <a:lstStyle/>
          <a:p>
            <a:pPr marL="0" indent="0">
              <a:buNone/>
            </a:pPr>
            <a:r>
              <a:rPr lang="ja-JP" altLang="en-US" dirty="0" smtClean="0"/>
              <a:t>目</a:t>
            </a:r>
            <a:r>
              <a:rPr lang="ja-JP" altLang="en-US" dirty="0"/>
              <a:t>と鼻のさき　　（空間）　　</a:t>
            </a:r>
            <a:r>
              <a:rPr lang="zh-CN" altLang="en-US" sz="1400" dirty="0">
                <a:solidFill>
                  <a:srgbClr val="333333"/>
                </a:solidFill>
                <a:latin typeface="Arial" panose="020B0604020202020204" pitchFamily="34" charset="0"/>
              </a:rPr>
              <a:t>斎藤和英大辞典</a:t>
            </a:r>
            <a:endParaRPr lang="en-US" altLang="ja-JP" sz="1400" dirty="0"/>
          </a:p>
          <a:p>
            <a:pPr marL="0" indent="0">
              <a:buNone/>
            </a:pPr>
            <a:endParaRPr lang="en-US" altLang="ja-JP" dirty="0" smtClean="0"/>
          </a:p>
          <a:p>
            <a:pPr marL="0" indent="0">
              <a:buNone/>
            </a:pPr>
            <a:r>
              <a:rPr lang="ja-JP" altLang="en-US" dirty="0" smtClean="0"/>
              <a:t>目と鼻の距離　　⇒　認知主体から事物への距離（近接性）に投射</a:t>
            </a:r>
            <a:endParaRPr lang="en-US" altLang="ja-JP" dirty="0"/>
          </a:p>
          <a:p>
            <a:pPr marL="0" indent="0">
              <a:buNone/>
            </a:pPr>
            <a:r>
              <a:rPr lang="en-US" altLang="ja-JP" dirty="0" smtClean="0">
                <a:solidFill>
                  <a:schemeClr val="accent2"/>
                </a:solidFill>
              </a:rPr>
              <a:t>CLOSENESS</a:t>
            </a:r>
            <a:r>
              <a:rPr lang="ja-JP" altLang="en-US" dirty="0">
                <a:solidFill>
                  <a:schemeClr val="accent2"/>
                </a:solidFill>
              </a:rPr>
              <a:t> </a:t>
            </a:r>
            <a:r>
              <a:rPr lang="en-US" altLang="ja-JP" dirty="0" smtClean="0">
                <a:solidFill>
                  <a:schemeClr val="accent2"/>
                </a:solidFill>
              </a:rPr>
              <a:t>TO OBJECTS IS CLOSSNESS BETWEEN AN</a:t>
            </a:r>
            <a:r>
              <a:rPr lang="ja-JP" altLang="en-US" dirty="0">
                <a:solidFill>
                  <a:schemeClr val="accent2"/>
                </a:solidFill>
              </a:rPr>
              <a:t> </a:t>
            </a:r>
            <a:r>
              <a:rPr lang="en-US" altLang="ja-JP" dirty="0" smtClean="0">
                <a:solidFill>
                  <a:schemeClr val="accent2"/>
                </a:solidFill>
              </a:rPr>
              <a:t>EYE AND NOSE</a:t>
            </a:r>
          </a:p>
          <a:p>
            <a:pPr marL="0" indent="0">
              <a:buNone/>
            </a:pPr>
            <a:r>
              <a:rPr lang="en-US" altLang="ja-JP" sz="2400" dirty="0">
                <a:solidFill>
                  <a:schemeClr val="accent2"/>
                </a:solidFill>
              </a:rPr>
              <a:t> </a:t>
            </a:r>
            <a:r>
              <a:rPr lang="en-US" altLang="ja-JP" sz="2400" dirty="0" smtClean="0">
                <a:solidFill>
                  <a:schemeClr val="accent2"/>
                </a:solidFill>
              </a:rPr>
              <a:t>                                                       </a:t>
            </a:r>
            <a:r>
              <a:rPr lang="ja-JP" altLang="en-US" sz="2400" dirty="0" smtClean="0"/>
              <a:t>＜事物への近さは</a:t>
            </a:r>
            <a:r>
              <a:rPr lang="ja-JP" altLang="en-US" sz="2400" dirty="0"/>
              <a:t>目</a:t>
            </a:r>
            <a:r>
              <a:rPr lang="ja-JP" altLang="en-US" sz="2400" dirty="0" smtClean="0"/>
              <a:t>と鼻の近さである＞</a:t>
            </a:r>
            <a:endParaRPr lang="en-US" altLang="ja-JP" sz="2400" dirty="0" smtClean="0"/>
          </a:p>
          <a:p>
            <a:pPr marL="0" indent="0">
              <a:buNone/>
            </a:pPr>
            <a:r>
              <a:rPr lang="en-US" altLang="ja-JP" dirty="0" smtClean="0">
                <a:solidFill>
                  <a:schemeClr val="accent2"/>
                </a:solidFill>
              </a:rPr>
              <a:t>EVENTS ARE AHEAD  </a:t>
            </a:r>
            <a:r>
              <a:rPr lang="ja-JP" altLang="en-US" dirty="0" smtClean="0"/>
              <a:t>＜出来事は前方である＞</a:t>
            </a:r>
            <a:endParaRPr lang="en-US" altLang="ja-JP" dirty="0"/>
          </a:p>
          <a:p>
            <a:pPr marL="0" indent="0">
              <a:buNone/>
            </a:pPr>
            <a:endParaRPr lang="en-US" altLang="ja-JP" dirty="0" smtClean="0">
              <a:solidFill>
                <a:schemeClr val="accent6">
                  <a:lumMod val="50000"/>
                </a:schemeClr>
              </a:solidFill>
            </a:endParaRPr>
          </a:p>
          <a:p>
            <a:pPr marL="0" indent="0">
              <a:buNone/>
            </a:pPr>
            <a:r>
              <a:rPr lang="ja-JP" altLang="en-US" dirty="0" smtClean="0">
                <a:solidFill>
                  <a:schemeClr val="accent6">
                    <a:lumMod val="50000"/>
                  </a:schemeClr>
                </a:solidFill>
              </a:rPr>
              <a:t>「目」（方向性）が抽象的に時間に意味拡張したのに対して、「目と鼻」</a:t>
            </a:r>
            <a:endParaRPr lang="en-US" altLang="ja-JP" dirty="0" smtClean="0">
              <a:solidFill>
                <a:schemeClr val="accent6">
                  <a:lumMod val="50000"/>
                </a:schemeClr>
              </a:solidFill>
            </a:endParaRPr>
          </a:p>
          <a:p>
            <a:pPr marL="0" indent="0">
              <a:buNone/>
            </a:pPr>
            <a:r>
              <a:rPr lang="ja-JP" altLang="en-US" dirty="0" smtClean="0">
                <a:solidFill>
                  <a:schemeClr val="accent6">
                    <a:lumMod val="50000"/>
                  </a:schemeClr>
                </a:solidFill>
              </a:rPr>
              <a:t>（距離）は空間の意味しか表さない制約が存在する可能性がある</a:t>
            </a:r>
            <a:endParaRPr lang="en-US" altLang="ja-JP" dirty="0" smtClean="0">
              <a:solidFill>
                <a:schemeClr val="accent6">
                  <a:lumMod val="50000"/>
                </a:schemeClr>
              </a:solidFill>
            </a:endParaRPr>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34</a:t>
            </a:fld>
            <a:endParaRPr kumimoji="1" lang="ja-JP" altLang="en-US"/>
          </a:p>
        </p:txBody>
      </p:sp>
    </p:spTree>
    <p:extLst>
      <p:ext uri="{BB962C8B-B14F-4D97-AF65-F5344CB8AC3E}">
        <p14:creationId xmlns:p14="http://schemas.microsoft.com/office/powerpoint/2010/main" val="3652887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03838"/>
          </a:xfrm>
          <a:blipFill>
            <a:blip r:embed="rId2"/>
            <a:tile tx="0" ty="0" sx="100000" sy="100000" flip="none" algn="tl"/>
          </a:blipFill>
        </p:spPr>
        <p:txBody>
          <a:bodyPr/>
          <a:lstStyle/>
          <a:p>
            <a:r>
              <a:rPr lang="ja-JP" altLang="en-US" dirty="0"/>
              <a:t>事例の分析　</a:t>
            </a:r>
            <a:r>
              <a:rPr lang="en-US" altLang="ja-JP" dirty="0"/>
              <a:t>7</a:t>
            </a:r>
            <a:r>
              <a:rPr lang="ja-JP" altLang="en-US" dirty="0"/>
              <a:t>　</a:t>
            </a:r>
            <a:r>
              <a:rPr lang="ja-JP" altLang="en-US" dirty="0" smtClean="0"/>
              <a:t>目    好物</a:t>
            </a:r>
            <a:endParaRPr kumimoji="1" lang="ja-JP" altLang="en-US" dirty="0"/>
          </a:p>
        </p:txBody>
      </p:sp>
      <p:sp>
        <p:nvSpPr>
          <p:cNvPr id="3" name="コンテンツ プレースホルダー 2"/>
          <p:cNvSpPr>
            <a:spLocks noGrp="1"/>
          </p:cNvSpPr>
          <p:nvPr>
            <p:ph idx="1"/>
          </p:nvPr>
        </p:nvSpPr>
        <p:spPr>
          <a:xfrm>
            <a:off x="838200" y="1447060"/>
            <a:ext cx="10515600" cy="4971495"/>
          </a:xfrm>
        </p:spPr>
        <p:txBody>
          <a:bodyPr/>
          <a:lstStyle/>
          <a:p>
            <a:pPr marL="0" indent="0">
              <a:buNone/>
            </a:pPr>
            <a:r>
              <a:rPr lang="en-US" altLang="ja-JP" dirty="0" smtClean="0"/>
              <a:t>(</a:t>
            </a:r>
            <a:r>
              <a:rPr lang="ja-JP" altLang="en-US" dirty="0" smtClean="0"/>
              <a:t>～に</a:t>
            </a:r>
            <a:r>
              <a:rPr lang="ja-JP" altLang="en-US" dirty="0"/>
              <a:t>）目が</a:t>
            </a:r>
            <a:r>
              <a:rPr lang="ja-JP" altLang="en-US" dirty="0" smtClean="0"/>
              <a:t>ない</a:t>
            </a:r>
            <a:r>
              <a:rPr lang="en-US" altLang="ja-JP" dirty="0"/>
              <a:t> </a:t>
            </a:r>
            <a:r>
              <a:rPr lang="en-US" altLang="ja-JP" dirty="0" smtClean="0"/>
              <a:t>    I </a:t>
            </a:r>
            <a:r>
              <a:rPr lang="en-US" altLang="ja-JP" dirty="0"/>
              <a:t>have a sweet tooth. </a:t>
            </a:r>
            <a:endParaRPr lang="en-US" altLang="ja-JP" dirty="0" smtClean="0"/>
          </a:p>
          <a:p>
            <a:pPr marL="0" indent="0">
              <a:buNone/>
            </a:pPr>
            <a:r>
              <a:rPr lang="en-US" altLang="ja-JP" dirty="0" err="1"/>
              <a:t>c</a:t>
            </a:r>
            <a:r>
              <a:rPr lang="en-US" altLang="ja-JP" dirty="0" err="1" smtClean="0"/>
              <a:t>f</a:t>
            </a:r>
            <a:r>
              <a:rPr lang="en-US" altLang="ja-JP" dirty="0" smtClean="0"/>
              <a:t>: He has a great tooth for oranges </a:t>
            </a:r>
            <a:r>
              <a:rPr lang="ja-JP" altLang="en-US" dirty="0" smtClean="0"/>
              <a:t>（彼はオレンジが大好物だ）</a:t>
            </a:r>
            <a:endParaRPr lang="en-US" altLang="ja-JP" dirty="0" smtClean="0"/>
          </a:p>
          <a:p>
            <a:pPr marL="0" indent="0">
              <a:buNone/>
            </a:pPr>
            <a:r>
              <a:rPr kumimoji="1" lang="en-US" altLang="ja-JP" dirty="0"/>
              <a:t> </a:t>
            </a:r>
            <a:r>
              <a:rPr kumimoji="1" lang="en-US" altLang="ja-JP" dirty="0" smtClean="0"/>
              <a:t>                                                                         </a:t>
            </a:r>
            <a:r>
              <a:rPr kumimoji="1" lang="ja-JP" altLang="en-US" dirty="0" smtClean="0"/>
              <a:t>　　　　　　　</a:t>
            </a:r>
            <a:r>
              <a:rPr kumimoji="1" lang="ja-JP" altLang="en-US" sz="1600" dirty="0" smtClean="0"/>
              <a:t>ジーニアス英和大辞典</a:t>
            </a:r>
            <a:endParaRPr lang="en-US" altLang="ja-JP" dirty="0" smtClean="0"/>
          </a:p>
          <a:p>
            <a:pPr marL="0" indent="0">
              <a:buNone/>
            </a:pPr>
            <a:r>
              <a:rPr lang="ja-JP" altLang="en-US" dirty="0" smtClean="0">
                <a:solidFill>
                  <a:srgbClr val="FF0000"/>
                </a:solidFill>
              </a:rPr>
              <a:t>目</a:t>
            </a:r>
            <a:r>
              <a:rPr lang="ja-JP" altLang="en-US" dirty="0" smtClean="0"/>
              <a:t>　　 機能：視覚の欠如　⇒　判断できないほど夢中である</a:t>
            </a:r>
            <a:endParaRPr lang="en-US" altLang="ja-JP" dirty="0" smtClean="0"/>
          </a:p>
          <a:p>
            <a:pPr marL="0" indent="0">
              <a:buNone/>
            </a:pPr>
            <a:r>
              <a:rPr lang="en-US" altLang="ja-JP" dirty="0">
                <a:solidFill>
                  <a:schemeClr val="accent1"/>
                </a:solidFill>
              </a:rPr>
              <a:t>t</a:t>
            </a:r>
            <a:r>
              <a:rPr lang="en-US" altLang="ja-JP" dirty="0" smtClean="0">
                <a:solidFill>
                  <a:schemeClr val="accent1"/>
                </a:solidFill>
              </a:rPr>
              <a:t>ooth</a:t>
            </a:r>
            <a:r>
              <a:rPr lang="en-US" altLang="ja-JP" dirty="0" smtClean="0"/>
              <a:t>  </a:t>
            </a:r>
            <a:r>
              <a:rPr lang="ja-JP" altLang="en-US" dirty="0" smtClean="0"/>
              <a:t>機能：咀嚼　⇒　糖質（味）から身体（歯）への投影</a:t>
            </a:r>
            <a:r>
              <a:rPr lang="ja-JP" altLang="en-US" dirty="0" smtClean="0">
                <a:solidFill>
                  <a:srgbClr val="FF0000"/>
                </a:solidFill>
              </a:rPr>
              <a:t>　</a:t>
            </a:r>
            <a:endParaRPr lang="en-US" altLang="ja-JP" dirty="0" smtClean="0">
              <a:solidFill>
                <a:srgbClr val="FF0000"/>
              </a:solidFill>
            </a:endParaRPr>
          </a:p>
          <a:p>
            <a:pPr marL="0" indent="0">
              <a:buNone/>
            </a:pPr>
            <a:r>
              <a:rPr lang="en-US" altLang="ja-JP" dirty="0" smtClean="0"/>
              <a:t>     s</a:t>
            </a:r>
            <a:r>
              <a:rPr kumimoji="1" lang="en-US" altLang="ja-JP" dirty="0" smtClean="0"/>
              <a:t>weet tooth </a:t>
            </a:r>
            <a:r>
              <a:rPr kumimoji="1" lang="ja-JP" altLang="en-US" dirty="0" smtClean="0"/>
              <a:t>は</a:t>
            </a:r>
            <a:r>
              <a:rPr lang="en-US" altLang="ja-JP" dirty="0" smtClean="0"/>
              <a:t>toothsome </a:t>
            </a:r>
            <a:r>
              <a:rPr lang="ja-JP" altLang="en-US" dirty="0" smtClean="0"/>
              <a:t>（おいしい）に由来する</a:t>
            </a:r>
            <a:endParaRPr lang="en-US" altLang="ja-JP" dirty="0" smtClean="0"/>
          </a:p>
          <a:p>
            <a:pPr marL="0" indent="0">
              <a:buNone/>
            </a:pPr>
            <a:endParaRPr lang="en-US" altLang="ja-JP" dirty="0" smtClean="0">
              <a:solidFill>
                <a:schemeClr val="accent2"/>
              </a:solidFill>
            </a:endParaRPr>
          </a:p>
          <a:p>
            <a:pPr marL="0" indent="0">
              <a:buNone/>
            </a:pPr>
            <a:r>
              <a:rPr lang="en-US" altLang="ja-JP" dirty="0" smtClean="0">
                <a:solidFill>
                  <a:schemeClr val="accent2"/>
                </a:solidFill>
              </a:rPr>
              <a:t>FAVORITE </a:t>
            </a:r>
            <a:r>
              <a:rPr lang="en-US" altLang="ja-JP" dirty="0">
                <a:solidFill>
                  <a:schemeClr val="accent2"/>
                </a:solidFill>
              </a:rPr>
              <a:t>IS BLIND </a:t>
            </a:r>
            <a:r>
              <a:rPr lang="en-US" altLang="ja-JP" dirty="0" smtClean="0">
                <a:solidFill>
                  <a:schemeClr val="accent2"/>
                </a:solidFill>
              </a:rPr>
              <a:t>        </a:t>
            </a:r>
            <a:r>
              <a:rPr lang="ja-JP" altLang="en-US" dirty="0" smtClean="0"/>
              <a:t>＜好物</a:t>
            </a:r>
            <a:r>
              <a:rPr lang="ja-JP" altLang="en-US" dirty="0"/>
              <a:t>は盲目で</a:t>
            </a:r>
            <a:r>
              <a:rPr lang="ja-JP" altLang="en-US" dirty="0" smtClean="0"/>
              <a:t>ある＞   </a:t>
            </a:r>
            <a:r>
              <a:rPr lang="ja-JP" altLang="en-US" dirty="0"/>
              <a:t>　</a:t>
            </a:r>
            <a:r>
              <a:rPr lang="ja-JP" altLang="en-US" dirty="0">
                <a:solidFill>
                  <a:srgbClr val="FF0000"/>
                </a:solidFill>
              </a:rPr>
              <a:t>目</a:t>
            </a:r>
            <a:endParaRPr lang="en-US" altLang="ja-JP" dirty="0">
              <a:solidFill>
                <a:srgbClr val="FF0000"/>
              </a:solidFill>
            </a:endParaRPr>
          </a:p>
          <a:p>
            <a:pPr marL="0" indent="0">
              <a:buNone/>
            </a:pPr>
            <a:r>
              <a:rPr lang="en-US" altLang="ja-JP" dirty="0">
                <a:solidFill>
                  <a:schemeClr val="accent2"/>
                </a:solidFill>
              </a:rPr>
              <a:t>FAVORITE</a:t>
            </a:r>
            <a:r>
              <a:rPr lang="ja-JP" altLang="en-US" dirty="0">
                <a:solidFill>
                  <a:schemeClr val="accent2"/>
                </a:solidFill>
              </a:rPr>
              <a:t> </a:t>
            </a:r>
            <a:r>
              <a:rPr lang="en-US" altLang="ja-JP" dirty="0">
                <a:solidFill>
                  <a:schemeClr val="accent2"/>
                </a:solidFill>
              </a:rPr>
              <a:t>IS CHEWING   </a:t>
            </a:r>
            <a:r>
              <a:rPr lang="ja-JP" altLang="en-US" dirty="0" smtClean="0"/>
              <a:t>＜好物</a:t>
            </a:r>
            <a:r>
              <a:rPr lang="ja-JP" altLang="en-US" dirty="0"/>
              <a:t>は咀嚼で</a:t>
            </a:r>
            <a:r>
              <a:rPr lang="ja-JP" altLang="en-US" dirty="0" smtClean="0"/>
              <a:t>ある＞</a:t>
            </a:r>
            <a:r>
              <a:rPr lang="ja-JP" altLang="en-US" dirty="0"/>
              <a:t>　　</a:t>
            </a:r>
            <a:r>
              <a:rPr lang="en-US" altLang="ja-JP" dirty="0">
                <a:solidFill>
                  <a:schemeClr val="accent1"/>
                </a:solidFill>
              </a:rPr>
              <a:t>tooth </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35</a:t>
            </a:fld>
            <a:endParaRPr kumimoji="1" lang="ja-JP" altLang="en-US"/>
          </a:p>
        </p:txBody>
      </p:sp>
    </p:spTree>
    <p:extLst>
      <p:ext uri="{BB962C8B-B14F-4D97-AF65-F5344CB8AC3E}">
        <p14:creationId xmlns:p14="http://schemas.microsoft.com/office/powerpoint/2010/main" val="17475454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66516"/>
          </a:xfrm>
          <a:blipFill>
            <a:blip r:embed="rId2"/>
            <a:tile tx="0" ty="0" sx="100000" sy="100000" flip="none" algn="tl"/>
          </a:blipFill>
        </p:spPr>
        <p:txBody>
          <a:bodyPr/>
          <a:lstStyle/>
          <a:p>
            <a:r>
              <a:rPr lang="ja-JP" altLang="en-US" dirty="0"/>
              <a:t>事例の分析　</a:t>
            </a:r>
            <a:r>
              <a:rPr lang="en-US" altLang="ja-JP" dirty="0"/>
              <a:t>8</a:t>
            </a:r>
            <a:r>
              <a:rPr lang="ja-JP" altLang="en-US" dirty="0"/>
              <a:t>　</a:t>
            </a:r>
            <a:r>
              <a:rPr lang="en-US" altLang="ja-JP" b="1" dirty="0"/>
              <a:t>nose</a:t>
            </a:r>
            <a:endParaRPr kumimoji="1" lang="ja-JP" altLang="en-US" b="1" dirty="0"/>
          </a:p>
        </p:txBody>
      </p:sp>
      <p:sp>
        <p:nvSpPr>
          <p:cNvPr id="3" name="コンテンツ プレースホルダー 2"/>
          <p:cNvSpPr>
            <a:spLocks noGrp="1"/>
          </p:cNvSpPr>
          <p:nvPr>
            <p:ph idx="1"/>
          </p:nvPr>
        </p:nvSpPr>
        <p:spPr/>
        <p:txBody>
          <a:bodyPr>
            <a:normAutofit/>
          </a:bodyPr>
          <a:lstStyle/>
          <a:p>
            <a:pPr marL="0" indent="0">
              <a:buNone/>
            </a:pPr>
            <a:r>
              <a:rPr lang="en-US" altLang="ja-JP" dirty="0"/>
              <a:t>(always) have one's </a:t>
            </a:r>
            <a:r>
              <a:rPr lang="en-US" altLang="ja-JP" dirty="0">
                <a:solidFill>
                  <a:schemeClr val="accent1"/>
                </a:solidFill>
              </a:rPr>
              <a:t>nose</a:t>
            </a:r>
            <a:r>
              <a:rPr lang="en-US" altLang="ja-JP" dirty="0"/>
              <a:t> in a book. </a:t>
            </a:r>
            <a:endParaRPr lang="en-US" altLang="ja-JP" dirty="0" smtClean="0"/>
          </a:p>
          <a:p>
            <a:pPr marL="0" indent="0">
              <a:buNone/>
            </a:pPr>
            <a:r>
              <a:rPr lang="ja-JP" altLang="en-US" dirty="0"/>
              <a:t>いつも本に</a:t>
            </a:r>
            <a:r>
              <a:rPr lang="ja-JP" altLang="en-US" dirty="0">
                <a:solidFill>
                  <a:srgbClr val="FF0000"/>
                </a:solidFill>
              </a:rPr>
              <a:t>顔</a:t>
            </a:r>
            <a:r>
              <a:rPr lang="ja-JP" altLang="en-US" dirty="0"/>
              <a:t>をうずめている、本をよく</a:t>
            </a:r>
            <a:r>
              <a:rPr lang="ja-JP" altLang="en-US" dirty="0" smtClean="0"/>
              <a:t>読む　　　</a:t>
            </a:r>
            <a:endParaRPr lang="en-US" altLang="ja-JP" dirty="0" smtClean="0"/>
          </a:p>
          <a:p>
            <a:pPr marL="0" indent="0">
              <a:buNone/>
            </a:pPr>
            <a:r>
              <a:rPr lang="ja-JP" altLang="en-US" dirty="0"/>
              <a:t>　　　　　　　　</a:t>
            </a:r>
            <a:r>
              <a:rPr lang="ja-JP" altLang="en-US" dirty="0" smtClean="0"/>
              <a:t>　　　　　　　　</a:t>
            </a:r>
            <a:r>
              <a:rPr lang="ja-JP" altLang="en-US" sz="1400" dirty="0" smtClean="0"/>
              <a:t>ロングマン　イディオム英和辞典</a:t>
            </a:r>
            <a:r>
              <a:rPr lang="ja-JP" altLang="en-US" dirty="0"/>
              <a:t>　　　　　　　　　</a:t>
            </a:r>
            <a:endParaRPr kumimoji="1" lang="en-US" altLang="ja-JP" dirty="0"/>
          </a:p>
          <a:p>
            <a:pPr marL="0" indent="0">
              <a:buNone/>
            </a:pPr>
            <a:r>
              <a:rPr lang="ja-JP" altLang="en-US" dirty="0" smtClean="0"/>
              <a:t>誇張：　身体（</a:t>
            </a:r>
            <a:r>
              <a:rPr lang="en-US" altLang="ja-JP" dirty="0" smtClean="0"/>
              <a:t>nose  </a:t>
            </a:r>
            <a:r>
              <a:rPr lang="ja-JP" altLang="en-US" dirty="0" smtClean="0"/>
              <a:t>顔）　と物体　（本）との距離　　　　　</a:t>
            </a:r>
            <a:r>
              <a:rPr lang="ja-JP" altLang="en-US" dirty="0" smtClean="0">
                <a:solidFill>
                  <a:schemeClr val="accent6"/>
                </a:solidFill>
              </a:rPr>
              <a:t>平たい顔族</a:t>
            </a:r>
            <a:endParaRPr lang="en-US" altLang="ja-JP" dirty="0" smtClean="0">
              <a:solidFill>
                <a:schemeClr val="accent6"/>
              </a:solidFill>
            </a:endParaRPr>
          </a:p>
          <a:p>
            <a:pPr marL="0" indent="0">
              <a:buNone/>
            </a:pPr>
            <a:r>
              <a:rPr lang="ja-JP" altLang="en-US" dirty="0"/>
              <a:t>換</a:t>
            </a:r>
            <a:r>
              <a:rPr lang="ja-JP" altLang="en-US" dirty="0" smtClean="0"/>
              <a:t>喩：　顔　</a:t>
            </a:r>
            <a:r>
              <a:rPr lang="en-US" altLang="ja-JP" dirty="0" smtClean="0"/>
              <a:t>nose  </a:t>
            </a:r>
            <a:r>
              <a:rPr lang="ja-JP" altLang="en-US" dirty="0" smtClean="0"/>
              <a:t>と　目（視覚</a:t>
            </a:r>
            <a:r>
              <a:rPr lang="ja-JP" altLang="en-US" dirty="0" smtClean="0"/>
              <a:t>）</a:t>
            </a:r>
            <a:endParaRPr lang="en-US" altLang="ja-JP" dirty="0"/>
          </a:p>
          <a:p>
            <a:pPr marL="0" indent="0">
              <a:buNone/>
            </a:pPr>
            <a:r>
              <a:rPr lang="ja-JP" altLang="en-US" dirty="0" smtClean="0"/>
              <a:t>感覚</a:t>
            </a:r>
            <a:r>
              <a:rPr lang="ja-JP" altLang="en-US" dirty="0" smtClean="0"/>
              <a:t>：　物体との</a:t>
            </a:r>
            <a:r>
              <a:rPr lang="ja-JP" altLang="en-US" dirty="0" smtClean="0"/>
              <a:t>身体的近さ：　好ましい行為　　</a:t>
            </a:r>
            <a:endParaRPr lang="en-US" altLang="ja-JP" dirty="0" smtClean="0"/>
          </a:p>
          <a:p>
            <a:pPr marL="0" indent="0">
              <a:buNone/>
            </a:pPr>
            <a:endParaRPr lang="en-US" altLang="ja-JP" dirty="0" smtClean="0"/>
          </a:p>
          <a:p>
            <a:pPr marL="0" indent="0">
              <a:buNone/>
            </a:pPr>
            <a:r>
              <a:rPr lang="en-US" altLang="ja-JP" dirty="0" smtClean="0">
                <a:solidFill>
                  <a:schemeClr val="accent2"/>
                </a:solidFill>
              </a:rPr>
              <a:t> ABSORPTION</a:t>
            </a:r>
            <a:r>
              <a:rPr lang="ja-JP" altLang="en-US" dirty="0">
                <a:solidFill>
                  <a:schemeClr val="accent2"/>
                </a:solidFill>
              </a:rPr>
              <a:t> </a:t>
            </a:r>
            <a:r>
              <a:rPr lang="en-US" altLang="ja-JP" dirty="0" smtClean="0">
                <a:solidFill>
                  <a:schemeClr val="accent2"/>
                </a:solidFill>
              </a:rPr>
              <a:t>IS CLOSENESS</a:t>
            </a:r>
            <a:r>
              <a:rPr lang="en-US" altLang="ja-JP" dirty="0" smtClean="0">
                <a:solidFill>
                  <a:schemeClr val="accent2"/>
                </a:solidFill>
              </a:rPr>
              <a:t> </a:t>
            </a:r>
            <a:r>
              <a:rPr lang="ja-JP" altLang="en-US" dirty="0" smtClean="0"/>
              <a:t>＜</a:t>
            </a:r>
            <a:r>
              <a:rPr lang="ja-JP" altLang="en-US" dirty="0" smtClean="0"/>
              <a:t>没頭は近接性である</a:t>
            </a:r>
            <a:r>
              <a:rPr lang="ja-JP" altLang="en-US" dirty="0" smtClean="0"/>
              <a:t>＞</a:t>
            </a:r>
            <a:endParaRPr lang="en-US" altLang="ja-JP" dirty="0" smtClean="0"/>
          </a:p>
          <a:p>
            <a:pPr marL="0" indent="0">
              <a:buNone/>
            </a:pPr>
            <a:endParaRPr kumimoji="1" lang="en-US" altLang="ja-JP" dirty="0" smtClean="0">
              <a:solidFill>
                <a:srgbClr val="FF0000"/>
              </a:solidFill>
            </a:endParaRPr>
          </a:p>
        </p:txBody>
      </p:sp>
      <p:sp>
        <p:nvSpPr>
          <p:cNvPr id="6" name="スライド番号プレースホルダー 5"/>
          <p:cNvSpPr>
            <a:spLocks noGrp="1"/>
          </p:cNvSpPr>
          <p:nvPr>
            <p:ph type="sldNum" sz="quarter" idx="12"/>
          </p:nvPr>
        </p:nvSpPr>
        <p:spPr/>
        <p:txBody>
          <a:bodyPr/>
          <a:lstStyle/>
          <a:p>
            <a:fld id="{6070A1FA-3E1F-45FE-92CF-4B7E6467E80C}" type="slidenum">
              <a:rPr kumimoji="1" lang="ja-JP" altLang="en-US" smtClean="0"/>
              <a:t>36</a:t>
            </a:fld>
            <a:endParaRPr kumimoji="1" lang="ja-JP" altLang="en-US"/>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5371" y="166688"/>
            <a:ext cx="4064000" cy="30480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3729" y="3923929"/>
            <a:ext cx="2268741" cy="2636993"/>
          </a:xfrm>
          <a:prstGeom prst="rect">
            <a:avLst/>
          </a:prstGeom>
        </p:spPr>
      </p:pic>
    </p:spTree>
    <p:extLst>
      <p:ext uri="{BB962C8B-B14F-4D97-AF65-F5344CB8AC3E}">
        <p14:creationId xmlns:p14="http://schemas.microsoft.com/office/powerpoint/2010/main" val="69896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735706"/>
          </a:xfrm>
          <a:blipFill>
            <a:blip r:embed="rId2"/>
            <a:tile tx="0" ty="0" sx="100000" sy="100000" flip="none" algn="tl"/>
          </a:blipFill>
        </p:spPr>
        <p:txBody>
          <a:bodyPr/>
          <a:lstStyle/>
          <a:p>
            <a:r>
              <a:rPr lang="ja-JP" altLang="en-US" dirty="0"/>
              <a:t>事例の分析　</a:t>
            </a:r>
            <a:r>
              <a:rPr lang="en-US" altLang="ja-JP" dirty="0"/>
              <a:t>8</a:t>
            </a:r>
            <a:r>
              <a:rPr lang="ja-JP" altLang="en-US" dirty="0"/>
              <a:t>　</a:t>
            </a:r>
            <a:r>
              <a:rPr lang="ja-JP" altLang="en-US" dirty="0" smtClean="0"/>
              <a:t>人種別　鼻の高さ</a:t>
            </a:r>
            <a:endParaRPr kumimoji="1" lang="ja-JP" altLang="en-US" dirty="0"/>
          </a:p>
        </p:txBody>
      </p:sp>
      <p:sp>
        <p:nvSpPr>
          <p:cNvPr id="3" name="コンテンツ プレースホルダー 2"/>
          <p:cNvSpPr>
            <a:spLocks noGrp="1"/>
          </p:cNvSpPr>
          <p:nvPr>
            <p:ph idx="1"/>
          </p:nvPr>
        </p:nvSpPr>
        <p:spPr>
          <a:xfrm>
            <a:off x="970384" y="1216241"/>
            <a:ext cx="10383416" cy="4960722"/>
          </a:xfrm>
        </p:spPr>
        <p:txBody>
          <a:bodyPr>
            <a:normAutofit fontScale="85000" lnSpcReduction="20000"/>
          </a:bodyPr>
          <a:lstStyle/>
          <a:p>
            <a:r>
              <a:rPr lang="ja-JP" altLang="en-US" dirty="0"/>
              <a:t>「</a:t>
            </a:r>
            <a:r>
              <a:rPr lang="en-US" altLang="ja-JP" dirty="0"/>
              <a:t>Mental Floss</a:t>
            </a:r>
            <a:r>
              <a:rPr lang="ja-JP" altLang="en-US" dirty="0"/>
              <a:t>」は、寒冷の北欧に暮らすヨーロッパ人の細い鼻は、</a:t>
            </a:r>
            <a:r>
              <a:rPr lang="ja-JP" altLang="en-US" dirty="0" smtClean="0"/>
              <a:t>低</a:t>
            </a:r>
            <a:endParaRPr lang="en-US" altLang="ja-JP" dirty="0" smtClean="0"/>
          </a:p>
          <a:p>
            <a:pPr marL="0" indent="0">
              <a:buNone/>
            </a:pPr>
            <a:r>
              <a:rPr lang="ja-JP" altLang="en-US" dirty="0" smtClean="0"/>
              <a:t>　温</a:t>
            </a:r>
            <a:r>
              <a:rPr lang="ja-JP" altLang="en-US" dirty="0"/>
              <a:t>で乾燥した空気を加熱、加湿する役割があるとする専門家の</a:t>
            </a:r>
            <a:r>
              <a:rPr lang="ja-JP" altLang="en-US" dirty="0" smtClean="0"/>
              <a:t>意見</a:t>
            </a:r>
            <a:endParaRPr lang="en-US" altLang="ja-JP" dirty="0" smtClean="0"/>
          </a:p>
          <a:p>
            <a:pPr marL="0" indent="0">
              <a:buNone/>
            </a:pPr>
            <a:r>
              <a:rPr lang="ja-JP" altLang="en-US" dirty="0" smtClean="0"/>
              <a:t>　を</a:t>
            </a:r>
            <a:r>
              <a:rPr lang="ja-JP" altLang="en-US" dirty="0"/>
              <a:t>紹介している</a:t>
            </a:r>
            <a:r>
              <a:rPr lang="ja-JP" altLang="en-US" dirty="0" smtClean="0"/>
              <a:t>。</a:t>
            </a:r>
            <a:endParaRPr lang="en-US" altLang="ja-JP" dirty="0" smtClean="0"/>
          </a:p>
          <a:p>
            <a:pPr marL="0" indent="0">
              <a:buNone/>
            </a:pPr>
            <a:endParaRPr lang="ja-JP" altLang="en-US" dirty="0"/>
          </a:p>
          <a:p>
            <a:r>
              <a:rPr lang="ja-JP" altLang="en-US" dirty="0"/>
              <a:t>曰く、吸い込んだ冷たい空気が鼻腔（鼻の穴）を通るとき、鼻粘膜に</a:t>
            </a:r>
            <a:r>
              <a:rPr lang="ja-JP" altLang="en-US" dirty="0" smtClean="0"/>
              <a:t>よって</a:t>
            </a:r>
            <a:endParaRPr lang="en-US" altLang="ja-JP" dirty="0" smtClean="0"/>
          </a:p>
          <a:p>
            <a:pPr marL="0" indent="0">
              <a:buNone/>
            </a:pPr>
            <a:r>
              <a:rPr lang="ja-JP" altLang="en-US" dirty="0" smtClean="0"/>
              <a:t>　湿気</a:t>
            </a:r>
            <a:r>
              <a:rPr lang="ja-JP" altLang="en-US" dirty="0"/>
              <a:t>が加えられ、粘膜へ流れてくる血液により温められているそう。</a:t>
            </a:r>
            <a:r>
              <a:rPr lang="ja-JP" altLang="en-US" dirty="0" smtClean="0"/>
              <a:t>これ</a:t>
            </a:r>
            <a:endParaRPr lang="en-US" altLang="ja-JP" dirty="0" smtClean="0"/>
          </a:p>
          <a:p>
            <a:pPr marL="0" indent="0">
              <a:buNone/>
            </a:pPr>
            <a:r>
              <a:rPr lang="ja-JP" altLang="en-US" dirty="0" smtClean="0"/>
              <a:t>　は</a:t>
            </a:r>
            <a:r>
              <a:rPr lang="ja-JP" altLang="en-US" dirty="0"/>
              <a:t>、</a:t>
            </a:r>
            <a:r>
              <a:rPr lang="ja-JP" altLang="en-US" b="1" dirty="0">
                <a:solidFill>
                  <a:srgbClr val="FF0000"/>
                </a:solidFill>
              </a:rPr>
              <a:t>冷たい空気が直接肺に入ることを避けるための機能</a:t>
            </a:r>
            <a:r>
              <a:rPr lang="ja-JP" altLang="en-US" dirty="0"/>
              <a:t>。鼻腔が狭く</a:t>
            </a:r>
            <a:r>
              <a:rPr lang="ja-JP" altLang="en-US" dirty="0" err="1" smtClean="0"/>
              <a:t>な</a:t>
            </a:r>
            <a:endParaRPr lang="en-US" altLang="ja-JP" dirty="0" smtClean="0"/>
          </a:p>
          <a:p>
            <a:pPr marL="0" indent="0">
              <a:buNone/>
            </a:pPr>
            <a:r>
              <a:rPr lang="ja-JP" altLang="en-US" dirty="0" smtClean="0"/>
              <a:t>　れば</a:t>
            </a:r>
            <a:r>
              <a:rPr lang="ja-JP" altLang="en-US" dirty="0"/>
              <a:t>、その分鼻も大きくなることから、緯度の高い（寒冷地）の人の鼻</a:t>
            </a:r>
            <a:r>
              <a:rPr lang="ja-JP" altLang="en-US" dirty="0" smtClean="0"/>
              <a:t>ほど</a:t>
            </a:r>
            <a:endParaRPr lang="en-US" altLang="ja-JP" dirty="0" smtClean="0"/>
          </a:p>
          <a:p>
            <a:pPr marL="0" indent="0">
              <a:buNone/>
            </a:pPr>
            <a:r>
              <a:rPr lang="ja-JP" altLang="en-US" dirty="0" smtClean="0"/>
              <a:t>　細く</a:t>
            </a:r>
            <a:r>
              <a:rPr lang="ja-JP" altLang="en-US" dirty="0"/>
              <a:t>高く</a:t>
            </a:r>
            <a:r>
              <a:rPr lang="ja-JP" altLang="en-US" dirty="0" smtClean="0"/>
              <a:t>なる　　</a:t>
            </a:r>
            <a:r>
              <a:rPr lang="ja-JP" altLang="en-US" dirty="0"/>
              <a:t>　</a:t>
            </a:r>
            <a:r>
              <a:rPr lang="ja-JP" altLang="en-US" dirty="0" smtClean="0"/>
              <a:t>　　　　　　　</a:t>
            </a:r>
            <a:r>
              <a:rPr lang="ja-JP" altLang="en-US" dirty="0"/>
              <a:t> </a:t>
            </a:r>
            <a:r>
              <a:rPr lang="ja-JP" altLang="en-US" dirty="0" smtClean="0"/>
              <a:t>  </a:t>
            </a:r>
            <a:r>
              <a:rPr lang="en-US" altLang="ja-JP" dirty="0" smtClean="0"/>
              <a:t>https</a:t>
            </a:r>
            <a:r>
              <a:rPr lang="en-US" altLang="ja-JP" dirty="0"/>
              <a:t>://tabi-labo.com/277304/humannoses</a:t>
            </a:r>
            <a:endParaRPr lang="en-US" altLang="ja-JP" dirty="0" smtClean="0"/>
          </a:p>
          <a:p>
            <a:pPr marL="0" indent="0">
              <a:buNone/>
            </a:pPr>
            <a:endParaRPr lang="en-US" altLang="ja-JP" dirty="0" smtClean="0"/>
          </a:p>
          <a:p>
            <a:pPr marL="0" indent="0">
              <a:buNone/>
            </a:pPr>
            <a:r>
              <a:rPr lang="ja-JP" altLang="en-US" dirty="0" smtClean="0"/>
              <a:t>日本人の平均の鼻の高さ　</a:t>
            </a:r>
            <a:r>
              <a:rPr lang="en-US" altLang="ja-JP" dirty="0" smtClean="0"/>
              <a:t>17</a:t>
            </a:r>
            <a:r>
              <a:rPr lang="ja-JP" altLang="en-US" dirty="0" smtClean="0"/>
              <a:t>ｍｍ</a:t>
            </a:r>
            <a:endParaRPr lang="ja-JP" altLang="en-US" dirty="0"/>
          </a:p>
          <a:p>
            <a:pPr marL="0" indent="0">
              <a:buNone/>
            </a:pPr>
            <a:r>
              <a:rPr lang="ja-JP" altLang="en-US" dirty="0" smtClean="0"/>
              <a:t>欧米人（白人）？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37</a:t>
            </a:fld>
            <a:endParaRPr kumimoji="1" lang="ja-JP" altLang="en-US"/>
          </a:p>
        </p:txBody>
      </p:sp>
    </p:spTree>
    <p:extLst>
      <p:ext uri="{BB962C8B-B14F-4D97-AF65-F5344CB8AC3E}">
        <p14:creationId xmlns:p14="http://schemas.microsoft.com/office/powerpoint/2010/main" val="32012121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87814"/>
          </a:xfrm>
          <a:blipFill>
            <a:blip r:embed="rId2"/>
            <a:tile tx="0" ty="0" sx="100000" sy="100000" flip="none" algn="tl"/>
          </a:blipFill>
        </p:spPr>
        <p:txBody>
          <a:bodyPr/>
          <a:lstStyle/>
          <a:p>
            <a:r>
              <a:rPr kumimoji="1" lang="ja-JP" altLang="en-US" dirty="0" smtClean="0"/>
              <a:t>事例の分析　</a:t>
            </a:r>
            <a:r>
              <a:rPr lang="en-US" altLang="ja-JP" dirty="0"/>
              <a:t>9</a:t>
            </a:r>
            <a:r>
              <a:rPr kumimoji="1" lang="ja-JP" altLang="en-US" dirty="0" smtClean="0"/>
              <a:t>　</a:t>
            </a:r>
            <a:r>
              <a:rPr kumimoji="1" lang="en-US" altLang="ja-JP" b="1" dirty="0" smtClean="0"/>
              <a:t>hair</a:t>
            </a:r>
            <a:r>
              <a:rPr kumimoji="1" lang="en-US" altLang="ja-JP" dirty="0" smtClean="0"/>
              <a:t>  </a:t>
            </a:r>
            <a:r>
              <a:rPr kumimoji="1" lang="ja-JP" altLang="en-US" dirty="0" smtClean="0"/>
              <a:t>恐怖</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3600" dirty="0"/>
              <a:t>make a </a:t>
            </a:r>
            <a:r>
              <a:rPr lang="en-US" altLang="ja-JP" sz="3600" dirty="0" smtClean="0"/>
              <a:t>person‘s </a:t>
            </a:r>
            <a:r>
              <a:rPr lang="en-US" altLang="ja-JP" sz="3600" dirty="0">
                <a:solidFill>
                  <a:schemeClr val="accent1"/>
                </a:solidFill>
              </a:rPr>
              <a:t>hair</a:t>
            </a:r>
            <a:r>
              <a:rPr lang="en-US" altLang="ja-JP" sz="3600" dirty="0"/>
              <a:t> curl </a:t>
            </a:r>
            <a:r>
              <a:rPr lang="ja-JP" altLang="en-US" sz="3600" dirty="0" smtClean="0"/>
              <a:t>　　　</a:t>
            </a:r>
            <a:endParaRPr lang="en-US" altLang="ja-JP" sz="3600" dirty="0" smtClean="0"/>
          </a:p>
          <a:p>
            <a:pPr marL="0" indent="0">
              <a:buNone/>
            </a:pPr>
            <a:r>
              <a:rPr lang="ja-JP" altLang="en-US" dirty="0"/>
              <a:t>人を震えあがらせる、</a:t>
            </a:r>
            <a:r>
              <a:rPr lang="ja-JP" altLang="en-US" dirty="0">
                <a:solidFill>
                  <a:srgbClr val="FF0000"/>
                </a:solidFill>
              </a:rPr>
              <a:t>肝</a:t>
            </a:r>
            <a:r>
              <a:rPr lang="ja-JP" altLang="en-US" dirty="0"/>
              <a:t>をつぶさせる、ひどく</a:t>
            </a:r>
            <a:r>
              <a:rPr lang="ja-JP" altLang="en-US" dirty="0" smtClean="0"/>
              <a:t>驚かせる</a:t>
            </a:r>
            <a:endParaRPr lang="en-US" altLang="ja-JP" dirty="0" smtClean="0"/>
          </a:p>
          <a:p>
            <a:pPr marL="0" indent="0">
              <a:buNone/>
            </a:pPr>
            <a:r>
              <a:rPr kumimoji="1" lang="ja-JP" altLang="en-US" dirty="0" smtClean="0"/>
              <a:t>　　　　　　　　　　　　　　　　　　　　　　　　　　　　</a:t>
            </a:r>
            <a:r>
              <a:rPr kumimoji="1" lang="ja-JP" altLang="en-US" sz="1400" dirty="0" smtClean="0"/>
              <a:t>ビジネスパーソンのための英語イディオム辞典</a:t>
            </a:r>
            <a:endParaRPr kumimoji="1" lang="en-US" altLang="ja-JP" sz="1400" dirty="0"/>
          </a:p>
          <a:p>
            <a:pPr marL="0" indent="0">
              <a:buNone/>
            </a:pPr>
            <a:r>
              <a:rPr lang="ja-JP" altLang="en-US" dirty="0" smtClean="0"/>
              <a:t>形状の変化　⇒　感情の起伏</a:t>
            </a:r>
            <a:endParaRPr lang="en-US" altLang="ja-JP" dirty="0" smtClean="0"/>
          </a:p>
          <a:p>
            <a:pPr marL="0" indent="0">
              <a:buNone/>
            </a:pPr>
            <a:endParaRPr kumimoji="1" lang="en-US" altLang="ja-JP" dirty="0" smtClean="0"/>
          </a:p>
          <a:p>
            <a:pPr marL="0" indent="0">
              <a:buNone/>
            </a:pPr>
            <a:r>
              <a:rPr kumimoji="1" lang="en-US" altLang="ja-JP" sz="3200" dirty="0" smtClean="0">
                <a:solidFill>
                  <a:schemeClr val="accent2"/>
                </a:solidFill>
              </a:rPr>
              <a:t>FEAR</a:t>
            </a:r>
            <a:r>
              <a:rPr lang="ja-JP" altLang="en-US" sz="3200" dirty="0" smtClean="0">
                <a:solidFill>
                  <a:schemeClr val="accent2"/>
                </a:solidFill>
              </a:rPr>
              <a:t> </a:t>
            </a:r>
            <a:r>
              <a:rPr lang="en-US" altLang="ja-JP" sz="3200" dirty="0" smtClean="0">
                <a:solidFill>
                  <a:schemeClr val="accent2"/>
                </a:solidFill>
              </a:rPr>
              <a:t>IS TRANSFORM  </a:t>
            </a:r>
            <a:r>
              <a:rPr lang="ja-JP" altLang="en-US" sz="3200" dirty="0" smtClean="0"/>
              <a:t>＜</a:t>
            </a:r>
            <a:r>
              <a:rPr lang="ja-JP" altLang="en-US" dirty="0" smtClean="0"/>
              <a:t>恐怖は形状変化である＞</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38</a:t>
            </a:fld>
            <a:endParaRPr kumimoji="1" lang="ja-JP" altLang="en-US"/>
          </a:p>
        </p:txBody>
      </p:sp>
    </p:spTree>
    <p:extLst>
      <p:ext uri="{BB962C8B-B14F-4D97-AF65-F5344CB8AC3E}">
        <p14:creationId xmlns:p14="http://schemas.microsoft.com/office/powerpoint/2010/main" val="10280239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71789"/>
          </a:xfrm>
          <a:blipFill>
            <a:blip r:embed="rId2"/>
            <a:tile tx="0" ty="0" sx="100000" sy="100000" flip="none" algn="tl"/>
          </a:blipFill>
        </p:spPr>
        <p:txBody>
          <a:bodyPr/>
          <a:lstStyle/>
          <a:p>
            <a:r>
              <a:rPr kumimoji="1" lang="ja-JP" altLang="en-US" dirty="0" smtClean="0"/>
              <a:t>事例の分析　</a:t>
            </a:r>
            <a:r>
              <a:rPr kumimoji="1" lang="en-US" altLang="ja-JP" dirty="0" smtClean="0"/>
              <a:t>10</a:t>
            </a:r>
            <a:r>
              <a:rPr kumimoji="1" lang="ja-JP" altLang="en-US" dirty="0" smtClean="0"/>
              <a:t>　</a:t>
            </a:r>
            <a:r>
              <a:rPr lang="ja-JP" altLang="en-US" dirty="0" smtClean="0"/>
              <a:t>毛　　</a:t>
            </a:r>
            <a:r>
              <a:rPr lang="ja-JP" altLang="en-US" dirty="0"/>
              <a:t>勇気</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彼は心臓に</a:t>
            </a:r>
            <a:r>
              <a:rPr lang="ja-JP" altLang="en-US" dirty="0">
                <a:solidFill>
                  <a:srgbClr val="FF0000"/>
                </a:solidFill>
              </a:rPr>
              <a:t>毛</a:t>
            </a:r>
            <a:r>
              <a:rPr lang="ja-JP" altLang="en-US" dirty="0"/>
              <a:t>の生えたような男</a:t>
            </a:r>
            <a:r>
              <a:rPr lang="ja-JP" altLang="en-US" dirty="0" smtClean="0"/>
              <a:t>だ　　</a:t>
            </a:r>
            <a:r>
              <a:rPr lang="ja-JP" altLang="en-US" sz="1400" dirty="0" smtClean="0">
                <a:solidFill>
                  <a:prstClr val="black"/>
                </a:solidFill>
              </a:rPr>
              <a:t>身体名イディオム和英辞典</a:t>
            </a:r>
            <a:endParaRPr lang="en-US" altLang="ja-JP" dirty="0" smtClean="0"/>
          </a:p>
          <a:p>
            <a:pPr marL="0" indent="0">
              <a:buNone/>
            </a:pPr>
            <a:r>
              <a:rPr lang="en-US" altLang="ja-JP" dirty="0" smtClean="0"/>
              <a:t>He is really thick-</a:t>
            </a:r>
            <a:r>
              <a:rPr lang="en-US" altLang="ja-JP" dirty="0" smtClean="0">
                <a:solidFill>
                  <a:schemeClr val="accent1"/>
                </a:solidFill>
              </a:rPr>
              <a:t>skinned</a:t>
            </a:r>
            <a:r>
              <a:rPr lang="en-US" altLang="ja-JP" dirty="0" smtClean="0"/>
              <a:t>. </a:t>
            </a:r>
          </a:p>
          <a:p>
            <a:pPr marL="0" indent="0">
              <a:buNone/>
            </a:pPr>
            <a:endParaRPr kumimoji="1" lang="en-US" altLang="ja-JP" dirty="0"/>
          </a:p>
          <a:p>
            <a:pPr marL="0" indent="0">
              <a:buNone/>
            </a:pPr>
            <a:r>
              <a:rPr lang="ja-JP" altLang="en-US" dirty="0"/>
              <a:t>社長に向かってあんなことを言うとは彼は</a:t>
            </a:r>
            <a:r>
              <a:rPr lang="ja-JP" altLang="en-US" dirty="0" smtClean="0">
                <a:solidFill>
                  <a:srgbClr val="FF0000"/>
                </a:solidFill>
              </a:rPr>
              <a:t>心臓（肝）</a:t>
            </a:r>
            <a:r>
              <a:rPr lang="ja-JP" altLang="en-US" dirty="0" smtClean="0"/>
              <a:t>に</a:t>
            </a:r>
            <a:r>
              <a:rPr lang="ja-JP" altLang="en-US" dirty="0">
                <a:solidFill>
                  <a:srgbClr val="FF0000"/>
                </a:solidFill>
              </a:rPr>
              <a:t>毛</a:t>
            </a:r>
            <a:r>
              <a:rPr lang="ja-JP" altLang="en-US" dirty="0"/>
              <a:t>が生えて</a:t>
            </a:r>
            <a:r>
              <a:rPr lang="ja-JP" altLang="en-US" dirty="0" smtClean="0"/>
              <a:t>いる</a:t>
            </a:r>
            <a:endParaRPr lang="en-US" altLang="ja-JP" dirty="0" smtClean="0"/>
          </a:p>
          <a:p>
            <a:pPr marL="0" indent="0">
              <a:buNone/>
            </a:pPr>
            <a:r>
              <a:rPr lang="en-US" altLang="ja-JP" dirty="0"/>
              <a:t>He has a lot of </a:t>
            </a:r>
            <a:r>
              <a:rPr lang="en-US" altLang="ja-JP" dirty="0">
                <a:solidFill>
                  <a:schemeClr val="accent1"/>
                </a:solidFill>
              </a:rPr>
              <a:t>cheek</a:t>
            </a:r>
            <a:r>
              <a:rPr lang="en-US" altLang="ja-JP" dirty="0"/>
              <a:t> to say that to our president</a:t>
            </a:r>
            <a:r>
              <a:rPr lang="en-US" altLang="ja-JP" dirty="0" smtClean="0"/>
              <a:t>.</a:t>
            </a:r>
            <a:r>
              <a:rPr lang="ja-JP" altLang="en-US" dirty="0" smtClean="0"/>
              <a:t>　</a:t>
            </a:r>
            <a:r>
              <a:rPr lang="ja-JP" altLang="en-US" sz="1400" dirty="0" smtClean="0"/>
              <a:t>　</a:t>
            </a:r>
            <a:r>
              <a:rPr lang="ja-JP" altLang="en-US" sz="1400" dirty="0">
                <a:solidFill>
                  <a:prstClr val="black"/>
                </a:solidFill>
              </a:rPr>
              <a:t>身体名イディオム和英辞典</a:t>
            </a:r>
            <a:endParaRPr lang="en-US" altLang="ja-JP" sz="1400" dirty="0" smtClean="0"/>
          </a:p>
          <a:p>
            <a:pPr marL="0" indent="0">
              <a:buNone/>
            </a:pPr>
            <a:endParaRPr lang="en-US" altLang="ja-JP" dirty="0"/>
          </a:p>
          <a:p>
            <a:pPr marL="0" indent="0">
              <a:buNone/>
            </a:pPr>
            <a:r>
              <a:rPr lang="en-US" altLang="ja-JP" dirty="0" smtClean="0">
                <a:solidFill>
                  <a:schemeClr val="accent2"/>
                </a:solidFill>
              </a:rPr>
              <a:t>BRAVERY</a:t>
            </a:r>
            <a:r>
              <a:rPr lang="ja-JP" altLang="en-US" dirty="0" smtClean="0">
                <a:solidFill>
                  <a:schemeClr val="accent2"/>
                </a:solidFill>
              </a:rPr>
              <a:t> </a:t>
            </a:r>
            <a:r>
              <a:rPr lang="en-US" altLang="ja-JP" dirty="0" smtClean="0">
                <a:solidFill>
                  <a:schemeClr val="accent2"/>
                </a:solidFill>
              </a:rPr>
              <a:t>IS PROTECTION </a:t>
            </a:r>
            <a:r>
              <a:rPr lang="ja-JP" altLang="en-US" dirty="0" smtClean="0"/>
              <a:t>＜勇気は防御である＞</a:t>
            </a:r>
            <a:endParaRPr lang="en-US" altLang="ja-JP" dirty="0" smtClean="0"/>
          </a:p>
          <a:p>
            <a:pPr marL="0" indent="0">
              <a:buNone/>
            </a:pPr>
            <a:endParaRPr lang="en-US" altLang="ja-JP" dirty="0"/>
          </a:p>
          <a:p>
            <a:pPr marL="0" indent="0">
              <a:buNone/>
            </a:pPr>
            <a:endParaRPr lang="en-US" altLang="ja-JP" dirty="0" smtClean="0"/>
          </a:p>
          <a:p>
            <a:pPr marL="0" indent="0">
              <a:buNone/>
            </a:pP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39</a:t>
            </a:fld>
            <a:endParaRPr kumimoji="1" lang="ja-JP" altLang="en-US"/>
          </a:p>
        </p:txBody>
      </p:sp>
    </p:spTree>
    <p:extLst>
      <p:ext uri="{BB962C8B-B14F-4D97-AF65-F5344CB8AC3E}">
        <p14:creationId xmlns:p14="http://schemas.microsoft.com/office/powerpoint/2010/main" val="3368904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87814"/>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r>
              <a:rPr kumimoji="1" lang="ja-JP" altLang="en-US" dirty="0" smtClean="0"/>
              <a:t>研究目的・方法</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600" dirty="0" smtClean="0"/>
              <a:t>概念メタファーを摘要して、個々の慣用表現の概念レベルにおける</a:t>
            </a:r>
            <a:r>
              <a:rPr lang="ja-JP" altLang="en-US" sz="3600" dirty="0" smtClean="0"/>
              <a:t>差異・共通性を確認する</a:t>
            </a:r>
            <a:endParaRPr kumimoji="1" lang="en-US" altLang="ja-JP" sz="3600" dirty="0" smtClean="0"/>
          </a:p>
          <a:p>
            <a:pPr marL="0" indent="0">
              <a:buNone/>
            </a:pPr>
            <a:endParaRPr kumimoji="1" lang="en-US" altLang="ja-JP" sz="3600" dirty="0" smtClean="0"/>
          </a:p>
          <a:p>
            <a:r>
              <a:rPr kumimoji="1" lang="ja-JP" altLang="en-US" sz="3600" dirty="0" smtClean="0"/>
              <a:t>事例は主に日英・英日のイディオム辞典等から引用</a:t>
            </a:r>
            <a:endParaRPr kumimoji="1" lang="en-US" altLang="ja-JP" sz="3600" dirty="0" smtClean="0"/>
          </a:p>
          <a:p>
            <a:pPr marL="0" indent="0">
              <a:buNone/>
            </a:pPr>
            <a:r>
              <a:rPr kumimoji="1" lang="ja-JP" altLang="en-US" sz="3600" dirty="0" smtClean="0"/>
              <a:t>　日英からの事例を</a:t>
            </a:r>
            <a:r>
              <a:rPr lang="ja-JP" altLang="en-US" sz="3600" dirty="0" smtClean="0"/>
              <a:t>約</a:t>
            </a:r>
            <a:r>
              <a:rPr lang="en-US" altLang="ja-JP" sz="3600" dirty="0" smtClean="0"/>
              <a:t>150</a:t>
            </a:r>
            <a:r>
              <a:rPr lang="ja-JP" altLang="en-US" sz="3600" dirty="0" smtClean="0"/>
              <a:t>例</a:t>
            </a:r>
            <a:endParaRPr lang="en-US" altLang="ja-JP" sz="3600" dirty="0" smtClean="0"/>
          </a:p>
          <a:p>
            <a:pPr marL="0" indent="0">
              <a:buNone/>
            </a:pPr>
            <a:r>
              <a:rPr kumimoji="1" lang="ja-JP" altLang="en-US" sz="3600" dirty="0" smtClean="0"/>
              <a:t>　英日から事例を約</a:t>
            </a:r>
            <a:r>
              <a:rPr kumimoji="1" lang="en-US" altLang="ja-JP" sz="3600" dirty="0" smtClean="0"/>
              <a:t>280</a:t>
            </a:r>
            <a:r>
              <a:rPr kumimoji="1" lang="ja-JP" altLang="en-US" sz="3600" dirty="0" smtClean="0"/>
              <a:t>例</a:t>
            </a:r>
            <a:endParaRPr kumimoji="1" lang="ja-JP" altLang="en-US" sz="36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a:t>
            </a:fld>
            <a:endParaRPr kumimoji="1" lang="ja-JP" altLang="en-US"/>
          </a:p>
        </p:txBody>
      </p:sp>
    </p:spTree>
    <p:extLst>
      <p:ext uri="{BB962C8B-B14F-4D97-AF65-F5344CB8AC3E}">
        <p14:creationId xmlns:p14="http://schemas.microsoft.com/office/powerpoint/2010/main" val="2050570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29192"/>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p:spPr>
        <p:txBody>
          <a:bodyPr/>
          <a:lstStyle/>
          <a:p>
            <a:r>
              <a:rPr lang="ja-JP" altLang="en-US" dirty="0" smtClean="0"/>
              <a:t>身体部位</a:t>
            </a:r>
            <a:r>
              <a:rPr kumimoji="1" lang="ja-JP" altLang="en-US" dirty="0" smtClean="0"/>
              <a:t>の概念化へのメカニズム</a:t>
            </a:r>
            <a:endParaRPr kumimoji="1" lang="ja-JP" altLang="en-US" dirty="0"/>
          </a:p>
        </p:txBody>
      </p:sp>
      <p:sp>
        <p:nvSpPr>
          <p:cNvPr id="3" name="コンテンツ プレースホルダー 2"/>
          <p:cNvSpPr>
            <a:spLocks noGrp="1"/>
          </p:cNvSpPr>
          <p:nvPr>
            <p:ph idx="1"/>
          </p:nvPr>
        </p:nvSpPr>
        <p:spPr>
          <a:xfrm>
            <a:off x="223935" y="1825625"/>
            <a:ext cx="11747241" cy="4351338"/>
          </a:xfrm>
        </p:spPr>
        <p:txBody>
          <a:bodyPr>
            <a:normAutofit fontScale="92500" lnSpcReduction="10000"/>
          </a:bodyPr>
          <a:lstStyle/>
          <a:p>
            <a:pPr marL="0" indent="0">
              <a:buNone/>
            </a:pPr>
            <a:r>
              <a:rPr lang="ja-JP" altLang="en-US" sz="3600" dirty="0" smtClean="0">
                <a:solidFill>
                  <a:schemeClr val="accent2">
                    <a:lumMod val="75000"/>
                  </a:schemeClr>
                </a:solidFill>
              </a:rPr>
              <a:t>隣接性</a:t>
            </a:r>
            <a:r>
              <a:rPr lang="ja-JP" altLang="en-US" sz="3600" dirty="0" smtClean="0"/>
              <a:t>　口・舌　　顎・唇　　頭・首　　頭・顔　　頭・髪　</a:t>
            </a:r>
            <a:endParaRPr lang="en-US" altLang="ja-JP" sz="3600" dirty="0" smtClean="0"/>
          </a:p>
          <a:p>
            <a:pPr marL="0" indent="0">
              <a:buNone/>
            </a:pPr>
            <a:r>
              <a:rPr lang="ja-JP" altLang="en-US" sz="3600" dirty="0" smtClean="0">
                <a:solidFill>
                  <a:schemeClr val="accent2">
                    <a:lumMod val="75000"/>
                  </a:schemeClr>
                </a:solidFill>
              </a:rPr>
              <a:t>形状性</a:t>
            </a:r>
            <a:r>
              <a:rPr lang="ja-JP" altLang="en-US" sz="3600" dirty="0" smtClean="0"/>
              <a:t>　頭・首・鼻・膝　（突き出た形状）　頭　（容器）　</a:t>
            </a:r>
            <a:endParaRPr lang="en-US" altLang="ja-JP" sz="3600" dirty="0" smtClean="0"/>
          </a:p>
          <a:p>
            <a:pPr marL="0" indent="0">
              <a:buNone/>
            </a:pPr>
            <a:r>
              <a:rPr lang="ja-JP" altLang="en-US" sz="3600" dirty="0"/>
              <a:t>　</a:t>
            </a:r>
            <a:r>
              <a:rPr lang="ja-JP" altLang="en-US" sz="3600" dirty="0" smtClean="0"/>
              <a:t>　　　　　肝（変化）</a:t>
            </a:r>
            <a:endParaRPr lang="en-US" altLang="ja-JP" sz="3600" dirty="0" smtClean="0"/>
          </a:p>
          <a:p>
            <a:pPr marL="0" indent="0">
              <a:buNone/>
            </a:pPr>
            <a:r>
              <a:rPr kumimoji="1" lang="ja-JP" altLang="en-US" sz="3600" dirty="0" smtClean="0">
                <a:solidFill>
                  <a:schemeClr val="accent2">
                    <a:lumMod val="75000"/>
                  </a:schemeClr>
                </a:solidFill>
              </a:rPr>
              <a:t>機能性</a:t>
            </a:r>
            <a:r>
              <a:rPr kumimoji="1" lang="ja-JP" altLang="en-US" sz="3600" dirty="0" smtClean="0"/>
              <a:t>　口（発話）　目（視覚・認識）　毛（保護）　頭（思考）　</a:t>
            </a:r>
            <a:endParaRPr kumimoji="1" lang="en-US" altLang="ja-JP" sz="3600" dirty="0" smtClean="0"/>
          </a:p>
          <a:p>
            <a:pPr marL="0" indent="0">
              <a:buNone/>
            </a:pPr>
            <a:r>
              <a:rPr lang="ja-JP" altLang="en-US" sz="3600" dirty="0"/>
              <a:t>　</a:t>
            </a:r>
            <a:r>
              <a:rPr lang="ja-JP" altLang="en-US" sz="3600" dirty="0" smtClean="0"/>
              <a:t>　　　　　</a:t>
            </a:r>
            <a:r>
              <a:rPr kumimoji="1" lang="ja-JP" altLang="en-US" sz="3600" dirty="0" smtClean="0"/>
              <a:t>歯（味覚）　手（触知）</a:t>
            </a:r>
            <a:endParaRPr kumimoji="1" lang="en-US" altLang="ja-JP" sz="3600" dirty="0" smtClean="0"/>
          </a:p>
          <a:p>
            <a:pPr marL="0" indent="0">
              <a:buNone/>
            </a:pPr>
            <a:r>
              <a:rPr lang="ja-JP" altLang="en-US" sz="3600" dirty="0" smtClean="0">
                <a:solidFill>
                  <a:schemeClr val="accent2">
                    <a:lumMod val="75000"/>
                  </a:schemeClr>
                </a:solidFill>
              </a:rPr>
              <a:t>動作性</a:t>
            </a:r>
            <a:r>
              <a:rPr lang="ja-JP" altLang="en-US" sz="3600" dirty="0" smtClean="0"/>
              <a:t>　首　（回転）</a:t>
            </a:r>
            <a:endParaRPr lang="en-US" altLang="ja-JP" sz="3600" dirty="0" smtClean="0"/>
          </a:p>
          <a:p>
            <a:pPr marL="0" indent="0">
              <a:buNone/>
            </a:pPr>
            <a:r>
              <a:rPr kumimoji="1" lang="ja-JP" altLang="en-US" sz="3600" dirty="0" smtClean="0">
                <a:solidFill>
                  <a:schemeClr val="accent2">
                    <a:lumMod val="75000"/>
                  </a:schemeClr>
                </a:solidFill>
              </a:rPr>
              <a:t>方向性</a:t>
            </a:r>
            <a:r>
              <a:rPr kumimoji="1" lang="ja-JP" altLang="en-US" sz="3600" dirty="0" smtClean="0"/>
              <a:t>　目・鼻・頭　（前方・下方）　</a:t>
            </a:r>
            <a:endParaRPr kumimoji="1" lang="en-US" altLang="ja-JP" sz="3600" dirty="0" smtClean="0"/>
          </a:p>
          <a:p>
            <a:pPr marL="0" indent="0">
              <a:buNone/>
            </a:pPr>
            <a:r>
              <a:rPr lang="ja-JP" altLang="en-US" sz="3600" dirty="0" smtClean="0">
                <a:solidFill>
                  <a:schemeClr val="accent2">
                    <a:lumMod val="75000"/>
                  </a:schemeClr>
                </a:solidFill>
              </a:rPr>
              <a:t>距離　</a:t>
            </a:r>
            <a:r>
              <a:rPr lang="ja-JP" altLang="en-US" sz="3600" dirty="0" smtClean="0"/>
              <a:t>　　目と鼻　</a:t>
            </a:r>
            <a:endParaRPr kumimoji="1" lang="ja-JP" altLang="en-US" sz="36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40</a:t>
            </a:fld>
            <a:endParaRPr kumimoji="1" lang="ja-JP" altLang="en-US"/>
          </a:p>
        </p:txBody>
      </p:sp>
    </p:spTree>
    <p:extLst>
      <p:ext uri="{BB962C8B-B14F-4D97-AF65-F5344CB8AC3E}">
        <p14:creationId xmlns:p14="http://schemas.microsoft.com/office/powerpoint/2010/main" val="623265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66516"/>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normAutofit/>
          </a:bodyPr>
          <a:lstStyle/>
          <a:p>
            <a:r>
              <a:rPr lang="ja-JP" altLang="en-US" dirty="0" smtClean="0"/>
              <a:t>対応する部位の関係</a:t>
            </a:r>
            <a:r>
              <a:rPr kumimoji="1" lang="ja-JP" altLang="en-US" dirty="0" smtClean="0"/>
              <a:t>　　１換喩</a:t>
            </a:r>
            <a:endParaRPr kumimoji="1" lang="ja-JP" altLang="en-US" dirty="0"/>
          </a:p>
        </p:txBody>
      </p:sp>
      <p:sp>
        <p:nvSpPr>
          <p:cNvPr id="3" name="コンテンツ プレースホルダー 2"/>
          <p:cNvSpPr>
            <a:spLocks noGrp="1"/>
          </p:cNvSpPr>
          <p:nvPr>
            <p:ph idx="1"/>
          </p:nvPr>
        </p:nvSpPr>
        <p:spPr>
          <a:xfrm>
            <a:off x="737118" y="1548882"/>
            <a:ext cx="10776858" cy="4870579"/>
          </a:xfrm>
        </p:spPr>
        <p:txBody>
          <a:bodyPr>
            <a:normAutofit/>
          </a:bodyPr>
          <a:lstStyle/>
          <a:p>
            <a:pPr marL="0" lvl="0" indent="0">
              <a:buNone/>
            </a:pPr>
            <a:r>
              <a:rPr lang="ja-JP" altLang="en-US" dirty="0"/>
              <a:t>彼女には気をつけて、</a:t>
            </a:r>
            <a:r>
              <a:rPr lang="ja-JP" altLang="en-US" dirty="0">
                <a:solidFill>
                  <a:srgbClr val="FF0000"/>
                </a:solidFill>
              </a:rPr>
              <a:t>口</a:t>
            </a:r>
            <a:r>
              <a:rPr lang="ja-JP" altLang="en-US" dirty="0"/>
              <a:t>がうまいから</a:t>
            </a:r>
            <a:r>
              <a:rPr lang="ja-JP" altLang="en-US" dirty="0" smtClean="0"/>
              <a:t>。　</a:t>
            </a:r>
            <a:r>
              <a:rPr lang="ja-JP" altLang="en-US" sz="1400" dirty="0">
                <a:solidFill>
                  <a:prstClr val="black"/>
                </a:solidFill>
              </a:rPr>
              <a:t>身体名イディオム和英</a:t>
            </a:r>
            <a:r>
              <a:rPr lang="ja-JP" altLang="en-US" sz="1400" dirty="0" smtClean="0">
                <a:solidFill>
                  <a:prstClr val="black"/>
                </a:solidFill>
              </a:rPr>
              <a:t>辞典</a:t>
            </a:r>
            <a:endParaRPr lang="en-US" altLang="ja-JP" dirty="0" smtClean="0"/>
          </a:p>
          <a:p>
            <a:pPr marL="0" indent="0">
              <a:buNone/>
            </a:pPr>
            <a:r>
              <a:rPr lang="en-US" altLang="ja-JP" dirty="0"/>
              <a:t>You have to take care because she has a smooth </a:t>
            </a:r>
            <a:r>
              <a:rPr lang="en-US" altLang="ja-JP" dirty="0">
                <a:solidFill>
                  <a:schemeClr val="accent1"/>
                </a:solidFill>
              </a:rPr>
              <a:t>tongue</a:t>
            </a:r>
            <a:r>
              <a:rPr lang="en-US" altLang="ja-JP" dirty="0"/>
              <a:t>. </a:t>
            </a:r>
            <a:endParaRPr lang="en-US" altLang="ja-JP" dirty="0" smtClean="0"/>
          </a:p>
          <a:p>
            <a:pPr marL="0" indent="0">
              <a:buNone/>
            </a:pPr>
            <a:endParaRPr kumimoji="1" lang="en-US" altLang="ja-JP" dirty="0"/>
          </a:p>
          <a:p>
            <a:pPr marL="0" lvl="0" indent="0">
              <a:buNone/>
            </a:pPr>
            <a:r>
              <a:rPr lang="ja-JP" altLang="en-US" dirty="0"/>
              <a:t>彼は</a:t>
            </a:r>
            <a:r>
              <a:rPr lang="ja-JP" altLang="en-US" dirty="0">
                <a:solidFill>
                  <a:srgbClr val="FF0000"/>
                </a:solidFill>
              </a:rPr>
              <a:t>舌</a:t>
            </a:r>
            <a:r>
              <a:rPr lang="ja-JP" altLang="en-US" dirty="0"/>
              <a:t>の根の乾かぬうちに辞任しないと</a:t>
            </a:r>
            <a:r>
              <a:rPr lang="ja-JP" altLang="en-US" dirty="0" smtClean="0"/>
              <a:t>言い出した　</a:t>
            </a:r>
            <a:r>
              <a:rPr lang="ja-JP" altLang="en-US" sz="1400" dirty="0">
                <a:solidFill>
                  <a:prstClr val="black"/>
                </a:solidFill>
              </a:rPr>
              <a:t>身体名イディオム和英辞典</a:t>
            </a:r>
            <a:endParaRPr lang="en-US" altLang="ja-JP" dirty="0">
              <a:solidFill>
                <a:prstClr val="black"/>
              </a:solidFill>
            </a:endParaRPr>
          </a:p>
          <a:p>
            <a:pPr marL="0" indent="0">
              <a:buNone/>
            </a:pPr>
            <a:r>
              <a:rPr lang="en-US" altLang="ja-JP" dirty="0" smtClean="0"/>
              <a:t>When </a:t>
            </a:r>
            <a:r>
              <a:rPr lang="en-US" altLang="ja-JP" dirty="0"/>
              <a:t>the words were fresh out of his</a:t>
            </a:r>
            <a:r>
              <a:rPr lang="en-US" altLang="ja-JP" dirty="0">
                <a:solidFill>
                  <a:schemeClr val="accent1"/>
                </a:solidFill>
              </a:rPr>
              <a:t> mouth</a:t>
            </a:r>
            <a:r>
              <a:rPr lang="en-US" altLang="ja-JP" dirty="0"/>
              <a:t>, he said he would stay in his post</a:t>
            </a:r>
            <a:r>
              <a:rPr lang="en-US" altLang="ja-JP" dirty="0" smtClean="0"/>
              <a:t>.</a:t>
            </a:r>
            <a:r>
              <a:rPr lang="ja-JP" altLang="en-US" dirty="0" smtClean="0"/>
              <a:t>　　</a:t>
            </a:r>
            <a:endParaRPr lang="en-US" altLang="ja-JP" dirty="0" smtClean="0"/>
          </a:p>
          <a:p>
            <a:pPr marL="0" indent="0">
              <a:buNone/>
            </a:pPr>
            <a:endParaRPr lang="en-US" altLang="ja-JP" dirty="0" smtClean="0"/>
          </a:p>
          <a:p>
            <a:pPr marL="0" lvl="0" indent="0">
              <a:buNone/>
            </a:pPr>
            <a:r>
              <a:rPr lang="ja-JP" altLang="en-US" dirty="0" smtClean="0"/>
              <a:t>彼女</a:t>
            </a:r>
            <a:r>
              <a:rPr lang="ja-JP" altLang="en-US" dirty="0"/>
              <a:t>の作る野菜スープは</a:t>
            </a:r>
            <a:r>
              <a:rPr lang="ja-JP" altLang="en-US" dirty="0">
                <a:solidFill>
                  <a:srgbClr val="FF0000"/>
                </a:solidFill>
              </a:rPr>
              <a:t>顎</a:t>
            </a:r>
            <a:r>
              <a:rPr lang="ja-JP" altLang="en-US" dirty="0"/>
              <a:t>が落ちるほどおいしかった</a:t>
            </a:r>
            <a:r>
              <a:rPr lang="ja-JP" altLang="en-US" dirty="0" smtClean="0"/>
              <a:t>。</a:t>
            </a:r>
            <a:r>
              <a:rPr lang="ja-JP" altLang="en-US" sz="1400" dirty="0">
                <a:solidFill>
                  <a:prstClr val="black"/>
                </a:solidFill>
              </a:rPr>
              <a:t>身体名イディオム和英</a:t>
            </a:r>
            <a:r>
              <a:rPr lang="ja-JP" altLang="en-US" sz="1400" dirty="0" smtClean="0">
                <a:solidFill>
                  <a:prstClr val="black"/>
                </a:solidFill>
              </a:rPr>
              <a:t>辞典</a:t>
            </a:r>
            <a:endParaRPr kumimoji="1" lang="en-US" altLang="ja-JP" dirty="0"/>
          </a:p>
          <a:p>
            <a:pPr marL="0" lvl="0" indent="0">
              <a:buNone/>
            </a:pPr>
            <a:r>
              <a:rPr lang="en-US" altLang="ja-JP" dirty="0"/>
              <a:t>The vegetable soup she made was </a:t>
            </a:r>
            <a:r>
              <a:rPr lang="en-US" altLang="ja-JP" dirty="0">
                <a:solidFill>
                  <a:schemeClr val="accent1"/>
                </a:solidFill>
              </a:rPr>
              <a:t>lip</a:t>
            </a:r>
            <a:r>
              <a:rPr lang="en-US" altLang="ja-JP" dirty="0"/>
              <a:t>-smacking good. </a:t>
            </a:r>
            <a:r>
              <a:rPr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41</a:t>
            </a:fld>
            <a:endParaRPr kumimoji="1" lang="ja-JP" altLang="en-US"/>
          </a:p>
        </p:txBody>
      </p:sp>
    </p:spTree>
    <p:extLst>
      <p:ext uri="{BB962C8B-B14F-4D97-AF65-F5344CB8AC3E}">
        <p14:creationId xmlns:p14="http://schemas.microsoft.com/office/powerpoint/2010/main" val="26701318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3169"/>
          </a:xfrm>
          <a:gradFill flip="none" rotWithShape="1">
            <a:gsLst>
              <a:gs pos="0">
                <a:srgbClr val="FF66CC">
                  <a:tint val="66000"/>
                  <a:satMod val="160000"/>
                </a:srgbClr>
              </a:gs>
              <a:gs pos="50000">
                <a:srgbClr val="FF66CC">
                  <a:tint val="44500"/>
                  <a:satMod val="160000"/>
                </a:srgbClr>
              </a:gs>
              <a:gs pos="100000">
                <a:srgbClr val="FF66CC">
                  <a:tint val="23500"/>
                  <a:satMod val="160000"/>
                </a:srgbClr>
              </a:gs>
            </a:gsLst>
            <a:lin ang="16200000" scaled="1"/>
            <a:tileRect/>
          </a:gradFill>
        </p:spPr>
        <p:txBody>
          <a:bodyPr/>
          <a:lstStyle/>
          <a:p>
            <a:r>
              <a:rPr lang="ja-JP" altLang="en-US" dirty="0" smtClean="0"/>
              <a:t>対応する部位の関係</a:t>
            </a:r>
            <a:r>
              <a:rPr lang="ja-JP" altLang="en-US" dirty="0"/>
              <a:t>　</a:t>
            </a:r>
            <a:r>
              <a:rPr lang="ja-JP" altLang="en-US" dirty="0" smtClean="0"/>
              <a:t>２　換</a:t>
            </a:r>
            <a:r>
              <a:rPr lang="ja-JP" altLang="en-US" dirty="0"/>
              <a:t>喩</a:t>
            </a:r>
            <a:endParaRPr kumimoji="1" lang="ja-JP" altLang="en-US" dirty="0"/>
          </a:p>
        </p:txBody>
      </p:sp>
      <p:sp>
        <p:nvSpPr>
          <p:cNvPr id="3" name="コンテンツ プレースホルダー 2"/>
          <p:cNvSpPr>
            <a:spLocks noGrp="1"/>
          </p:cNvSpPr>
          <p:nvPr>
            <p:ph idx="1"/>
          </p:nvPr>
        </p:nvSpPr>
        <p:spPr>
          <a:xfrm>
            <a:off x="838200" y="1735493"/>
            <a:ext cx="10515600" cy="4441469"/>
          </a:xfrm>
        </p:spPr>
        <p:txBody>
          <a:bodyPr>
            <a:normAutofit/>
          </a:bodyPr>
          <a:lstStyle/>
          <a:p>
            <a:pPr marL="0" lvl="0" indent="0">
              <a:buNone/>
            </a:pPr>
            <a:r>
              <a:rPr lang="ja-JP" altLang="en-US" dirty="0">
                <a:solidFill>
                  <a:srgbClr val="FF0000"/>
                </a:solidFill>
              </a:rPr>
              <a:t>頭</a:t>
            </a:r>
            <a:r>
              <a:rPr lang="ja-JP" altLang="en-US" dirty="0"/>
              <a:t>を</a:t>
            </a:r>
            <a:r>
              <a:rPr lang="ja-JP" altLang="en-US" dirty="0" smtClean="0"/>
              <a:t>なやます　　　　</a:t>
            </a:r>
            <a:r>
              <a:rPr lang="ja-JP" altLang="en-US" sz="1400" dirty="0">
                <a:solidFill>
                  <a:prstClr val="black"/>
                </a:solidFill>
              </a:rPr>
              <a:t>身体名イディオム和英</a:t>
            </a:r>
            <a:r>
              <a:rPr lang="ja-JP" altLang="en-US" sz="1400" dirty="0" smtClean="0">
                <a:solidFill>
                  <a:prstClr val="black"/>
                </a:solidFill>
              </a:rPr>
              <a:t>辞典</a:t>
            </a:r>
            <a:endParaRPr lang="en-US" altLang="ja-JP" dirty="0" smtClean="0"/>
          </a:p>
          <a:p>
            <a:pPr marL="0" indent="0">
              <a:buNone/>
            </a:pPr>
            <a:r>
              <a:rPr lang="en-US" altLang="ja-JP" dirty="0"/>
              <a:t>Rack [cudgel] one’s </a:t>
            </a:r>
            <a:r>
              <a:rPr lang="en-US" altLang="ja-JP" dirty="0">
                <a:solidFill>
                  <a:schemeClr val="accent1"/>
                </a:solidFill>
              </a:rPr>
              <a:t>brain</a:t>
            </a:r>
            <a:r>
              <a:rPr lang="en-US" altLang="ja-JP" dirty="0"/>
              <a:t> (s) </a:t>
            </a:r>
            <a:endParaRPr lang="en-US" altLang="ja-JP" dirty="0" smtClean="0"/>
          </a:p>
          <a:p>
            <a:pPr marL="0" indent="0">
              <a:buNone/>
            </a:pPr>
            <a:endParaRPr kumimoji="1" lang="en-US" altLang="ja-JP" dirty="0"/>
          </a:p>
          <a:p>
            <a:pPr marL="0" lvl="0" indent="0">
              <a:buNone/>
            </a:pPr>
            <a:r>
              <a:rPr lang="ja-JP" altLang="en-US" dirty="0"/>
              <a:t>彼は</a:t>
            </a:r>
            <a:r>
              <a:rPr lang="ja-JP" altLang="en-US" dirty="0">
                <a:solidFill>
                  <a:srgbClr val="FF0000"/>
                </a:solidFill>
              </a:rPr>
              <a:t>頭</a:t>
            </a:r>
            <a:r>
              <a:rPr lang="ja-JP" altLang="en-US" dirty="0"/>
              <a:t>を丸めて自責の念を示した</a:t>
            </a:r>
            <a:r>
              <a:rPr lang="ja-JP" altLang="en-US" dirty="0" smtClean="0"/>
              <a:t>。　</a:t>
            </a:r>
            <a:r>
              <a:rPr lang="ja-JP" altLang="en-US" sz="1400" dirty="0">
                <a:solidFill>
                  <a:prstClr val="black"/>
                </a:solidFill>
              </a:rPr>
              <a:t>身体名イディオム和英</a:t>
            </a:r>
            <a:r>
              <a:rPr lang="ja-JP" altLang="en-US" sz="1400" dirty="0" smtClean="0">
                <a:solidFill>
                  <a:prstClr val="black"/>
                </a:solidFill>
              </a:rPr>
              <a:t>辞典</a:t>
            </a:r>
            <a:endParaRPr lang="en-US" altLang="ja-JP" dirty="0" smtClean="0"/>
          </a:p>
          <a:p>
            <a:pPr marL="0" indent="0">
              <a:buNone/>
            </a:pPr>
            <a:r>
              <a:rPr lang="en-US" altLang="ja-JP" dirty="0"/>
              <a:t>He shaved his </a:t>
            </a:r>
            <a:r>
              <a:rPr lang="en-US" altLang="ja-JP" dirty="0">
                <a:solidFill>
                  <a:schemeClr val="accent1"/>
                </a:solidFill>
              </a:rPr>
              <a:t>hair </a:t>
            </a:r>
            <a:r>
              <a:rPr lang="en-US" altLang="ja-JP" dirty="0"/>
              <a:t>to express his remorse</a:t>
            </a:r>
            <a:r>
              <a:rPr lang="en-US" altLang="ja-JP" dirty="0" smtClean="0"/>
              <a:t>.</a:t>
            </a:r>
          </a:p>
          <a:p>
            <a:pPr marL="0" indent="0">
              <a:buNone/>
            </a:pPr>
            <a:endParaRPr kumimoji="1" lang="en-US" altLang="ja-JP" dirty="0"/>
          </a:p>
          <a:p>
            <a:pPr marL="0" indent="0">
              <a:buNone/>
            </a:pPr>
            <a:r>
              <a:rPr lang="en-US" altLang="ja-JP" dirty="0" smtClean="0">
                <a:solidFill>
                  <a:schemeClr val="accent1"/>
                </a:solidFill>
              </a:rPr>
              <a:t>Heads</a:t>
            </a:r>
            <a:r>
              <a:rPr lang="en-US" altLang="ja-JP" dirty="0" smtClean="0"/>
              <a:t> </a:t>
            </a:r>
            <a:r>
              <a:rPr lang="en-US" altLang="ja-JP" dirty="0"/>
              <a:t>will [must] roll </a:t>
            </a:r>
            <a:r>
              <a:rPr lang="ja-JP" altLang="en-US" dirty="0" smtClean="0"/>
              <a:t>　　</a:t>
            </a:r>
            <a:r>
              <a:rPr lang="ja-JP" altLang="en-US" sz="1400" dirty="0"/>
              <a:t>ジーニアス</a:t>
            </a:r>
            <a:r>
              <a:rPr lang="ja-JP" altLang="en-US" sz="1400" dirty="0" smtClean="0"/>
              <a:t>英和大辞典</a:t>
            </a:r>
            <a:endParaRPr lang="en-US" altLang="ja-JP" sz="1400" dirty="0" smtClean="0"/>
          </a:p>
          <a:p>
            <a:pPr marL="0" indent="0">
              <a:buNone/>
            </a:pPr>
            <a:r>
              <a:rPr lang="ja-JP" altLang="en-US" dirty="0">
                <a:solidFill>
                  <a:srgbClr val="FF0000"/>
                </a:solidFill>
              </a:rPr>
              <a:t>首</a:t>
            </a:r>
            <a:r>
              <a:rPr lang="ja-JP" altLang="en-US" dirty="0"/>
              <a:t>切りがあるぞ、厳しい罰を受ける人が出るぞ</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42</a:t>
            </a:fld>
            <a:endParaRPr kumimoji="1" lang="ja-JP" altLang="en-US"/>
          </a:p>
        </p:txBody>
      </p:sp>
    </p:spTree>
    <p:extLst>
      <p:ext uri="{BB962C8B-B14F-4D97-AF65-F5344CB8AC3E}">
        <p14:creationId xmlns:p14="http://schemas.microsoft.com/office/powerpoint/2010/main" val="1777146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50491"/>
          </a:xfr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txBody>
          <a:bodyPr>
            <a:normAutofit/>
          </a:bodyPr>
          <a:lstStyle/>
          <a:p>
            <a:r>
              <a:rPr lang="ja-JP" altLang="en-US" dirty="0"/>
              <a:t>対応する</a:t>
            </a:r>
            <a:r>
              <a:rPr lang="ja-JP" altLang="en-US" dirty="0" smtClean="0"/>
              <a:t>部位の関係　３提喩　一部で全体　</a:t>
            </a:r>
            <a:endParaRPr kumimoji="1" lang="ja-JP" altLang="en-US" dirty="0"/>
          </a:p>
        </p:txBody>
      </p:sp>
      <p:sp>
        <p:nvSpPr>
          <p:cNvPr id="3" name="コンテンツ プレースホルダー 2"/>
          <p:cNvSpPr>
            <a:spLocks noGrp="1"/>
          </p:cNvSpPr>
          <p:nvPr>
            <p:ph idx="1"/>
          </p:nvPr>
        </p:nvSpPr>
        <p:spPr>
          <a:xfrm>
            <a:off x="838200" y="1548882"/>
            <a:ext cx="10515600" cy="4628081"/>
          </a:xfrm>
        </p:spPr>
        <p:txBody>
          <a:bodyPr/>
          <a:lstStyle/>
          <a:p>
            <a:pPr marL="0" indent="0">
              <a:buNone/>
            </a:pPr>
            <a:r>
              <a:rPr lang="en-US" altLang="ja-JP" dirty="0"/>
              <a:t>keep </a:t>
            </a:r>
            <a:r>
              <a:rPr lang="en-US" altLang="ja-JP" dirty="0" smtClean="0"/>
              <a:t>one‘s </a:t>
            </a:r>
            <a:r>
              <a:rPr lang="en-US" altLang="ja-JP" dirty="0">
                <a:solidFill>
                  <a:schemeClr val="accent1"/>
                </a:solidFill>
              </a:rPr>
              <a:t>head</a:t>
            </a:r>
            <a:r>
              <a:rPr lang="en-US" altLang="ja-JP" dirty="0"/>
              <a:t> down </a:t>
            </a:r>
            <a:r>
              <a:rPr lang="ja-JP" altLang="en-US" dirty="0" smtClean="0"/>
              <a:t>　</a:t>
            </a:r>
            <a:r>
              <a:rPr lang="ja-JP" altLang="en-US" sz="1400" dirty="0" smtClean="0"/>
              <a:t>英和イディオム完全対訳辞典</a:t>
            </a:r>
            <a:endParaRPr lang="en-US" altLang="ja-JP" sz="1400" dirty="0" smtClean="0"/>
          </a:p>
          <a:p>
            <a:pPr marL="0" indent="0">
              <a:buNone/>
            </a:pPr>
            <a:r>
              <a:rPr lang="ja-JP" altLang="en-US" dirty="0">
                <a:solidFill>
                  <a:srgbClr val="FF0000"/>
                </a:solidFill>
              </a:rPr>
              <a:t>身</a:t>
            </a:r>
            <a:r>
              <a:rPr lang="en-US" altLang="ja-JP" dirty="0"/>
              <a:t>[</a:t>
            </a:r>
            <a:r>
              <a:rPr lang="ja-JP" altLang="en-US" dirty="0"/>
              <a:t>息</a:t>
            </a:r>
            <a:r>
              <a:rPr lang="en-US" altLang="ja-JP" dirty="0"/>
              <a:t>] </a:t>
            </a:r>
            <a:r>
              <a:rPr lang="ja-JP" altLang="en-US" dirty="0"/>
              <a:t>をひそめて</a:t>
            </a:r>
            <a:r>
              <a:rPr lang="ja-JP" altLang="en-US" dirty="0" smtClean="0"/>
              <a:t>いる</a:t>
            </a:r>
            <a:endParaRPr lang="en-US" altLang="ja-JP" dirty="0" smtClean="0"/>
          </a:p>
          <a:p>
            <a:pPr marL="0" indent="0">
              <a:buNone/>
            </a:pPr>
            <a:endParaRPr kumimoji="1" lang="en-US" altLang="ja-JP" dirty="0"/>
          </a:p>
          <a:p>
            <a:pPr marL="0" indent="0">
              <a:buNone/>
            </a:pPr>
            <a:r>
              <a:rPr lang="en-US" altLang="ja-JP" dirty="0"/>
              <a:t>keep </a:t>
            </a:r>
            <a:r>
              <a:rPr lang="en-US" altLang="ja-JP" dirty="0" smtClean="0"/>
              <a:t>one‘s </a:t>
            </a:r>
            <a:r>
              <a:rPr lang="en-US" altLang="ja-JP" dirty="0">
                <a:solidFill>
                  <a:schemeClr val="accent1"/>
                </a:solidFill>
              </a:rPr>
              <a:t>nose</a:t>
            </a:r>
            <a:r>
              <a:rPr lang="en-US" altLang="ja-JP" dirty="0"/>
              <a:t> </a:t>
            </a:r>
            <a:r>
              <a:rPr lang="en-US" altLang="ja-JP" dirty="0" smtClean="0"/>
              <a:t>clean</a:t>
            </a:r>
            <a:r>
              <a:rPr lang="ja-JP" altLang="en-US" dirty="0" smtClean="0"/>
              <a:t>　　</a:t>
            </a:r>
            <a:r>
              <a:rPr lang="ja-JP" altLang="en-US" sz="1400" dirty="0" smtClean="0"/>
              <a:t>ビジネスパーソンのための英語イディオム辞典</a:t>
            </a:r>
            <a:endParaRPr lang="en-US" altLang="ja-JP" sz="1400" dirty="0" smtClean="0"/>
          </a:p>
          <a:p>
            <a:pPr marL="0" indent="0">
              <a:buNone/>
            </a:pPr>
            <a:r>
              <a:rPr lang="ja-JP" altLang="en-US" dirty="0"/>
              <a:t>トラブルに巻き込まれないようにする、</a:t>
            </a:r>
            <a:r>
              <a:rPr lang="ja-JP" altLang="en-US" dirty="0">
                <a:solidFill>
                  <a:srgbClr val="FF0000"/>
                </a:solidFill>
              </a:rPr>
              <a:t>身</a:t>
            </a:r>
            <a:r>
              <a:rPr lang="ja-JP" altLang="en-US" dirty="0"/>
              <a:t>を</a:t>
            </a:r>
            <a:r>
              <a:rPr lang="ja-JP" altLang="en-US" dirty="0" smtClean="0"/>
              <a:t>慎む</a:t>
            </a:r>
            <a:endParaRPr lang="en-US" altLang="ja-JP" dirty="0" smtClean="0"/>
          </a:p>
          <a:p>
            <a:pPr marL="0" indent="0">
              <a:buNone/>
            </a:pPr>
            <a:endParaRPr kumimoji="1" lang="en-US" altLang="ja-JP" dirty="0"/>
          </a:p>
          <a:p>
            <a:pPr marL="0" indent="0">
              <a:buNone/>
            </a:pPr>
            <a:r>
              <a:rPr lang="en-US" altLang="ja-JP" dirty="0"/>
              <a:t>get </a:t>
            </a:r>
            <a:r>
              <a:rPr lang="en-US" altLang="ja-JP" dirty="0" smtClean="0"/>
              <a:t>one‘s </a:t>
            </a:r>
            <a:r>
              <a:rPr lang="en-US" altLang="ja-JP" dirty="0">
                <a:solidFill>
                  <a:schemeClr val="accent1"/>
                </a:solidFill>
              </a:rPr>
              <a:t>teeth</a:t>
            </a:r>
            <a:r>
              <a:rPr lang="en-US" altLang="ja-JP" dirty="0"/>
              <a:t> into </a:t>
            </a:r>
            <a:r>
              <a:rPr lang="en-US" altLang="ja-JP" dirty="0" smtClean="0"/>
              <a:t>  </a:t>
            </a:r>
            <a:r>
              <a:rPr lang="ja-JP" altLang="en-US" dirty="0" smtClean="0"/>
              <a:t>　　</a:t>
            </a:r>
            <a:r>
              <a:rPr lang="ja-JP" altLang="en-US" sz="1400" dirty="0" smtClean="0"/>
              <a:t>新英和大辞典</a:t>
            </a:r>
            <a:endParaRPr lang="en-US" altLang="ja-JP" sz="1400" dirty="0" smtClean="0"/>
          </a:p>
          <a:p>
            <a:pPr marL="0" indent="0">
              <a:buNone/>
            </a:pPr>
            <a:r>
              <a:rPr lang="ja-JP" altLang="en-US" dirty="0"/>
              <a:t>＜仕事などに＞</a:t>
            </a:r>
            <a:r>
              <a:rPr lang="ja-JP" altLang="en-US" dirty="0">
                <a:solidFill>
                  <a:srgbClr val="FF0000"/>
                </a:solidFill>
              </a:rPr>
              <a:t>身</a:t>
            </a:r>
            <a:r>
              <a:rPr lang="ja-JP" altLang="en-US" dirty="0"/>
              <a:t>をいれる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43</a:t>
            </a:fld>
            <a:endParaRPr kumimoji="1" lang="ja-JP" altLang="en-US"/>
          </a:p>
        </p:txBody>
      </p:sp>
    </p:spTree>
    <p:extLst>
      <p:ext uri="{BB962C8B-B14F-4D97-AF65-F5344CB8AC3E}">
        <p14:creationId xmlns:p14="http://schemas.microsoft.com/office/powerpoint/2010/main" val="4251891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78483"/>
          </a:xfr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txBody>
          <a:bodyPr/>
          <a:lstStyle/>
          <a:p>
            <a:r>
              <a:rPr lang="ja-JP" altLang="en-US" dirty="0"/>
              <a:t>対応する</a:t>
            </a:r>
            <a:r>
              <a:rPr lang="ja-JP" altLang="en-US" dirty="0" smtClean="0"/>
              <a:t>部位の</a:t>
            </a:r>
            <a:r>
              <a:rPr lang="ja-JP" altLang="en-US" dirty="0"/>
              <a:t>関係　</a:t>
            </a:r>
            <a:r>
              <a:rPr lang="en-US" altLang="ja-JP" dirty="0" smtClean="0"/>
              <a:t>4</a:t>
            </a:r>
            <a:r>
              <a:rPr lang="ja-JP" altLang="en-US" dirty="0" smtClean="0"/>
              <a:t>提</a:t>
            </a:r>
            <a:r>
              <a:rPr lang="ja-JP" altLang="en-US" dirty="0"/>
              <a:t>喩</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ja-JP" altLang="en-US" dirty="0"/>
              <a:t>侮辱されて彼女は本当に</a:t>
            </a:r>
            <a:r>
              <a:rPr lang="ja-JP" altLang="en-US" dirty="0">
                <a:solidFill>
                  <a:schemeClr val="accent1"/>
                </a:solidFill>
              </a:rPr>
              <a:t>頭</a:t>
            </a:r>
            <a:r>
              <a:rPr lang="ja-JP" altLang="en-US" dirty="0"/>
              <a:t>に</a:t>
            </a:r>
            <a:r>
              <a:rPr lang="ja-JP" altLang="en-US" dirty="0" smtClean="0"/>
              <a:t>来た　</a:t>
            </a:r>
            <a:r>
              <a:rPr lang="ja-JP" altLang="en-US" sz="1400" dirty="0" smtClean="0"/>
              <a:t>ジーニアス和英大辞典</a:t>
            </a:r>
            <a:r>
              <a:rPr lang="ja-JP" altLang="en-US" dirty="0" smtClean="0"/>
              <a:t>　　　</a:t>
            </a:r>
            <a:endParaRPr lang="en-US" altLang="ja-JP" dirty="0" smtClean="0"/>
          </a:p>
          <a:p>
            <a:pPr marL="0" indent="0">
              <a:buNone/>
            </a:pPr>
            <a:r>
              <a:rPr lang="en-US" altLang="ja-JP" dirty="0"/>
              <a:t>An insult made her </a:t>
            </a:r>
            <a:r>
              <a:rPr lang="en-US" altLang="ja-JP" dirty="0">
                <a:solidFill>
                  <a:srgbClr val="FF0000"/>
                </a:solidFill>
              </a:rPr>
              <a:t>blood</a:t>
            </a:r>
            <a:r>
              <a:rPr lang="en-US" altLang="ja-JP" dirty="0"/>
              <a:t> boil</a:t>
            </a:r>
            <a:r>
              <a:rPr lang="en-US" altLang="ja-JP" dirty="0" smtClean="0"/>
              <a:t>.</a:t>
            </a:r>
          </a:p>
          <a:p>
            <a:pPr marL="0" indent="0">
              <a:buNone/>
            </a:pPr>
            <a:endParaRPr lang="en-US" altLang="ja-JP" dirty="0"/>
          </a:p>
          <a:p>
            <a:pPr marL="0" lvl="0" indent="0">
              <a:buNone/>
            </a:pPr>
            <a:r>
              <a:rPr lang="ja-JP" altLang="en-US" dirty="0" smtClean="0"/>
              <a:t>私</a:t>
            </a:r>
            <a:r>
              <a:rPr lang="ja-JP" altLang="en-US" dirty="0"/>
              <a:t>の</a:t>
            </a:r>
            <a:r>
              <a:rPr lang="ja-JP" altLang="en-US" dirty="0">
                <a:solidFill>
                  <a:schemeClr val="accent1"/>
                </a:solidFill>
              </a:rPr>
              <a:t>目</a:t>
            </a:r>
            <a:r>
              <a:rPr lang="ja-JP" altLang="en-US" dirty="0"/>
              <a:t>の黒いうちはお前に勝って</a:t>
            </a:r>
            <a:r>
              <a:rPr lang="ja-JP" altLang="en-US" dirty="0" err="1"/>
              <a:t>な</a:t>
            </a:r>
            <a:r>
              <a:rPr lang="ja-JP" altLang="en-US" dirty="0"/>
              <a:t>まねは</a:t>
            </a:r>
            <a:r>
              <a:rPr lang="ja-JP" altLang="en-US" dirty="0" smtClean="0"/>
              <a:t>させない</a:t>
            </a:r>
            <a:r>
              <a:rPr lang="ja-JP" altLang="en-US" dirty="0">
                <a:solidFill>
                  <a:prstClr val="black"/>
                </a:solidFill>
              </a:rPr>
              <a:t>　　</a:t>
            </a:r>
            <a:r>
              <a:rPr lang="ja-JP" altLang="en-US" sz="1400" dirty="0">
                <a:solidFill>
                  <a:prstClr val="black"/>
                </a:solidFill>
              </a:rPr>
              <a:t>身体名イディオム和英辞典</a:t>
            </a:r>
            <a:endParaRPr lang="en-US" altLang="ja-JP" dirty="0">
              <a:solidFill>
                <a:prstClr val="black"/>
              </a:solidFill>
            </a:endParaRPr>
          </a:p>
          <a:p>
            <a:pPr marL="0" indent="0">
              <a:buNone/>
            </a:pPr>
            <a:r>
              <a:rPr lang="en-US" altLang="ja-JP" dirty="0" smtClean="0"/>
              <a:t>You </a:t>
            </a:r>
            <a:r>
              <a:rPr lang="en-US" altLang="ja-JP" dirty="0"/>
              <a:t>can have your own way over my dead </a:t>
            </a:r>
            <a:r>
              <a:rPr lang="en-US" altLang="ja-JP" dirty="0">
                <a:solidFill>
                  <a:srgbClr val="FF0000"/>
                </a:solidFill>
              </a:rPr>
              <a:t>body</a:t>
            </a:r>
            <a:r>
              <a:rPr lang="en-US" altLang="ja-JP" dirty="0"/>
              <a:t>. </a:t>
            </a:r>
            <a:endParaRPr lang="en-US" altLang="ja-JP" dirty="0" smtClean="0"/>
          </a:p>
          <a:p>
            <a:pPr marL="0" indent="0">
              <a:buNone/>
            </a:pPr>
            <a:endParaRPr lang="en-US" altLang="ja-JP" dirty="0"/>
          </a:p>
          <a:p>
            <a:pPr marL="0" indent="0">
              <a:buNone/>
            </a:pPr>
            <a:r>
              <a:rPr lang="ja-JP" altLang="en-US" dirty="0">
                <a:solidFill>
                  <a:schemeClr val="accent1"/>
                </a:solidFill>
              </a:rPr>
              <a:t>目</a:t>
            </a:r>
            <a:r>
              <a:rPr lang="ja-JP" altLang="en-US" dirty="0"/>
              <a:t>の上のたん</a:t>
            </a:r>
            <a:r>
              <a:rPr lang="ja-JP" altLang="en-US" dirty="0" smtClean="0"/>
              <a:t>こぶ　</a:t>
            </a:r>
            <a:r>
              <a:rPr lang="ja-JP" altLang="en-US" sz="1400" dirty="0" smtClean="0"/>
              <a:t>新和英大辞典</a:t>
            </a:r>
            <a:endParaRPr lang="en-US" altLang="ja-JP" sz="1400" dirty="0" smtClean="0"/>
          </a:p>
          <a:p>
            <a:pPr marL="0" indent="0">
              <a:buNone/>
            </a:pPr>
            <a:r>
              <a:rPr lang="en-US" altLang="ja-JP" dirty="0"/>
              <a:t>a thorn in one's </a:t>
            </a:r>
            <a:r>
              <a:rPr lang="en-US" altLang="ja-JP" dirty="0">
                <a:solidFill>
                  <a:srgbClr val="FF0000"/>
                </a:solidFill>
              </a:rPr>
              <a:t>side</a:t>
            </a:r>
            <a:r>
              <a:rPr lang="en-US" altLang="ja-JP" dirty="0"/>
              <a:t>[</a:t>
            </a:r>
            <a:r>
              <a:rPr lang="en-US" altLang="ja-JP" dirty="0">
                <a:solidFill>
                  <a:srgbClr val="FF0000"/>
                </a:solidFill>
              </a:rPr>
              <a:t>flesh</a:t>
            </a:r>
            <a:r>
              <a:rPr lang="en-US" altLang="ja-JP" dirty="0"/>
              <a:t>] </a:t>
            </a:r>
            <a:endParaRPr kumimoji="1" lang="en-US" altLang="ja-JP"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44</a:t>
            </a:fld>
            <a:endParaRPr kumimoji="1" lang="ja-JP" altLang="en-US"/>
          </a:p>
        </p:txBody>
      </p:sp>
    </p:spTree>
    <p:extLst>
      <p:ext uri="{BB962C8B-B14F-4D97-AF65-F5344CB8AC3E}">
        <p14:creationId xmlns:p14="http://schemas.microsoft.com/office/powerpoint/2010/main" val="24079623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4224" y="176667"/>
            <a:ext cx="10515600" cy="924346"/>
          </a:xfr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6200000" scaled="1"/>
            <a:tileRect/>
          </a:gradFill>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47869" y="1576873"/>
            <a:ext cx="11383347" cy="4758612"/>
          </a:xfrm>
        </p:spPr>
        <p:txBody>
          <a:bodyPr>
            <a:normAutofit/>
          </a:bodyPr>
          <a:lstStyle/>
          <a:p>
            <a:r>
              <a:rPr lang="ja-JP" altLang="en-US" dirty="0" smtClean="0"/>
              <a:t>日英語に共通して、頭部に関する身体部位で対応する語の背景には換喩が関与している</a:t>
            </a:r>
            <a:endParaRPr lang="en-US" altLang="ja-JP" dirty="0" smtClean="0"/>
          </a:p>
          <a:p>
            <a:r>
              <a:rPr lang="ja-JP" altLang="en-US" dirty="0"/>
              <a:t>日本語の一つの特徴として提喩が関わる「身」や「肉」のような身体全体を表す語での対応が散見</a:t>
            </a:r>
            <a:r>
              <a:rPr lang="ja-JP" altLang="en-US" dirty="0" smtClean="0"/>
              <a:t>された</a:t>
            </a:r>
            <a:endParaRPr lang="en-US" altLang="ja-JP" dirty="0" smtClean="0"/>
          </a:p>
          <a:p>
            <a:r>
              <a:rPr lang="ja-JP" altLang="en-US" dirty="0" smtClean="0"/>
              <a:t>日本語では、ほぼ全ての部位において対応する語彙が頭部だけでなく、それ以外の部位でも対応しており身体部位表現の多様性および、概念領域の広さが確認</a:t>
            </a:r>
            <a:r>
              <a:rPr lang="ja-JP" altLang="en-US" dirty="0"/>
              <a:t>された</a:t>
            </a:r>
            <a:endParaRPr lang="en-US" altLang="ja-JP" dirty="0" smtClean="0"/>
          </a:p>
          <a:p>
            <a:r>
              <a:rPr lang="ja-JP" altLang="en-US" dirty="0" smtClean="0"/>
              <a:t>概念レベルで考察すると、日英語の慣用表現でのある程度の共通性は確認できたが、差異も存在する</a:t>
            </a:r>
            <a:endParaRPr lang="en-US" altLang="ja-JP"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45</a:t>
            </a:fld>
            <a:endParaRPr kumimoji="1" lang="ja-JP" altLang="en-US"/>
          </a:p>
        </p:txBody>
      </p:sp>
    </p:spTree>
    <p:extLst>
      <p:ext uri="{BB962C8B-B14F-4D97-AF65-F5344CB8AC3E}">
        <p14:creationId xmlns:p14="http://schemas.microsoft.com/office/powerpoint/2010/main" val="9094589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2459"/>
          </a:xfrm>
          <a:gradFill flip="none" rotWithShape="1">
            <a:gsLst>
              <a:gs pos="0">
                <a:srgbClr val="6600FF">
                  <a:tint val="66000"/>
                  <a:satMod val="160000"/>
                </a:srgbClr>
              </a:gs>
              <a:gs pos="50000">
                <a:srgbClr val="6600FF">
                  <a:tint val="44500"/>
                  <a:satMod val="160000"/>
                </a:srgbClr>
              </a:gs>
              <a:gs pos="100000">
                <a:srgbClr val="6600FF">
                  <a:tint val="23500"/>
                  <a:satMod val="160000"/>
                </a:srgbClr>
              </a:gs>
            </a:gsLst>
            <a:lin ang="16200000" scaled="1"/>
            <a:tileRect/>
          </a:gradFill>
        </p:spPr>
        <p:txBody>
          <a:bodyPr/>
          <a:lstStyle/>
          <a:p>
            <a:r>
              <a:rPr kumimoji="1" lang="ja-JP" altLang="en-US" dirty="0" smtClean="0"/>
              <a:t>展望と課題</a:t>
            </a:r>
            <a:endParaRPr kumimoji="1" lang="ja-JP" altLang="en-US" dirty="0"/>
          </a:p>
        </p:txBody>
      </p:sp>
      <p:sp>
        <p:nvSpPr>
          <p:cNvPr id="3" name="コンテンツ プレースホルダー 2"/>
          <p:cNvSpPr>
            <a:spLocks noGrp="1"/>
          </p:cNvSpPr>
          <p:nvPr>
            <p:ph idx="1"/>
          </p:nvPr>
        </p:nvSpPr>
        <p:spPr>
          <a:xfrm>
            <a:off x="408373" y="1825625"/>
            <a:ext cx="11132598" cy="4351338"/>
          </a:xfrm>
        </p:spPr>
        <p:txBody>
          <a:bodyPr>
            <a:normAutofit/>
          </a:bodyPr>
          <a:lstStyle/>
          <a:p>
            <a:r>
              <a:rPr kumimoji="1" lang="ja-JP" altLang="en-US" sz="4400" dirty="0" smtClean="0"/>
              <a:t>全体の身体部位詞</a:t>
            </a:r>
            <a:r>
              <a:rPr lang="ja-JP" altLang="en-US" sz="4400" dirty="0"/>
              <a:t>を</a:t>
            </a:r>
            <a:r>
              <a:rPr kumimoji="1" lang="ja-JP" altLang="en-US" sz="4400" dirty="0" smtClean="0"/>
              <a:t>分析して対照</a:t>
            </a:r>
            <a:r>
              <a:rPr lang="ja-JP" altLang="en-US" sz="4400" dirty="0"/>
              <a:t>させる</a:t>
            </a:r>
            <a:endParaRPr kumimoji="1" lang="en-US" altLang="ja-JP" sz="4400" dirty="0" smtClean="0"/>
          </a:p>
          <a:p>
            <a:r>
              <a:rPr lang="ja-JP" altLang="en-US" sz="4400" dirty="0"/>
              <a:t>他</a:t>
            </a:r>
            <a:r>
              <a:rPr lang="ja-JP" altLang="en-US" sz="4400" dirty="0" smtClean="0"/>
              <a:t>の言語の異なる身体部位詞で対応する</a:t>
            </a:r>
            <a:endParaRPr lang="en-US" altLang="ja-JP" sz="4400" dirty="0" smtClean="0"/>
          </a:p>
          <a:p>
            <a:pPr marL="0" indent="0">
              <a:buNone/>
            </a:pPr>
            <a:r>
              <a:rPr lang="ja-JP" altLang="en-US" sz="4400" dirty="0"/>
              <a:t>　</a:t>
            </a:r>
            <a:r>
              <a:rPr lang="ja-JP" altLang="en-US" sz="4400" dirty="0" smtClean="0"/>
              <a:t>表現を追究する</a:t>
            </a:r>
            <a:endParaRPr lang="en-US" altLang="ja-JP" sz="4400" dirty="0" smtClean="0"/>
          </a:p>
          <a:p>
            <a:r>
              <a:rPr kumimoji="1" lang="ja-JP" altLang="en-US" sz="4400" dirty="0"/>
              <a:t>個々</a:t>
            </a:r>
            <a:r>
              <a:rPr kumimoji="1" lang="ja-JP" altLang="en-US" sz="4400" dirty="0" smtClean="0"/>
              <a:t>の事例の概念化の背景を明らかにする</a:t>
            </a:r>
            <a:endParaRPr kumimoji="1" lang="en-US" altLang="ja-JP" sz="4400" dirty="0" smtClean="0"/>
          </a:p>
          <a:p>
            <a:r>
              <a:rPr lang="ja-JP" altLang="en-US" sz="4400" dirty="0" smtClean="0"/>
              <a:t>意味論的アプローチだけでなく文化的要因も探る</a:t>
            </a:r>
            <a:endParaRPr kumimoji="1" lang="ja-JP" altLang="en-US" sz="4400"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46</a:t>
            </a:fld>
            <a:endParaRPr kumimoji="1" lang="ja-JP" altLang="en-US"/>
          </a:p>
        </p:txBody>
      </p:sp>
    </p:spTree>
    <p:extLst>
      <p:ext uri="{BB962C8B-B14F-4D97-AF65-F5344CB8AC3E}">
        <p14:creationId xmlns:p14="http://schemas.microsoft.com/office/powerpoint/2010/main" val="4097133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602541"/>
          </a:xfrm>
          <a:gradFill flip="none" rotWithShape="1">
            <a:gsLst>
              <a:gs pos="0">
                <a:srgbClr val="990000">
                  <a:tint val="66000"/>
                  <a:satMod val="160000"/>
                </a:srgbClr>
              </a:gs>
              <a:gs pos="50000">
                <a:srgbClr val="990000">
                  <a:tint val="44500"/>
                  <a:satMod val="160000"/>
                </a:srgbClr>
              </a:gs>
              <a:gs pos="100000">
                <a:srgbClr val="990000">
                  <a:tint val="23500"/>
                  <a:satMod val="160000"/>
                </a:srgbClr>
              </a:gs>
            </a:gsLst>
            <a:lin ang="16200000" scaled="1"/>
            <a:tileRect/>
          </a:gradFill>
        </p:spPr>
        <p:txBody>
          <a:bodyPr>
            <a:normAutofit fontScale="90000"/>
          </a:bodyPr>
          <a:lstStyle/>
          <a:p>
            <a:r>
              <a:rPr kumimoji="1" lang="ja-JP" altLang="en-US" dirty="0" smtClean="0"/>
              <a:t>参考文献　辞書類</a:t>
            </a:r>
            <a:endParaRPr kumimoji="1" lang="ja-JP" altLang="en-US" dirty="0"/>
          </a:p>
        </p:txBody>
      </p:sp>
      <p:sp>
        <p:nvSpPr>
          <p:cNvPr id="3" name="コンテンツ プレースホルダー 2"/>
          <p:cNvSpPr>
            <a:spLocks noGrp="1"/>
          </p:cNvSpPr>
          <p:nvPr>
            <p:ph idx="1"/>
          </p:nvPr>
        </p:nvSpPr>
        <p:spPr>
          <a:xfrm>
            <a:off x="681135" y="1074198"/>
            <a:ext cx="10898155" cy="5345263"/>
          </a:xfrm>
        </p:spPr>
        <p:txBody>
          <a:bodyPr>
            <a:normAutofit fontScale="25000" lnSpcReduction="20000"/>
          </a:bodyPr>
          <a:lstStyle/>
          <a:p>
            <a:pPr marL="0" indent="0">
              <a:buNone/>
            </a:pPr>
            <a:r>
              <a:rPr lang="en-US" altLang="ja-JP" sz="7200" dirty="0" smtClean="0"/>
              <a:t>『</a:t>
            </a:r>
            <a:r>
              <a:rPr lang="ja-JP" altLang="en-US" sz="7200" dirty="0" smtClean="0"/>
              <a:t>ビジネスパーソンのための英語イディオム辞典</a:t>
            </a:r>
            <a:r>
              <a:rPr lang="en-US" altLang="ja-JP" sz="7200" dirty="0" smtClean="0"/>
              <a:t>』</a:t>
            </a:r>
            <a:r>
              <a:rPr lang="ja-JP" altLang="en-US" sz="7200" dirty="0" smtClean="0"/>
              <a:t>　浅見ベートーベン　（</a:t>
            </a:r>
            <a:r>
              <a:rPr lang="en-US" altLang="ja-JP" sz="7200" dirty="0" smtClean="0"/>
              <a:t>2012</a:t>
            </a:r>
            <a:r>
              <a:rPr lang="ja-JP" altLang="en-US" sz="7200" dirty="0" smtClean="0"/>
              <a:t>）　</a:t>
            </a:r>
            <a:r>
              <a:rPr lang="en-US" altLang="ja-JP" sz="7200" dirty="0" smtClean="0"/>
              <a:t>NHK</a:t>
            </a:r>
            <a:r>
              <a:rPr lang="ja-JP" altLang="en-US" sz="7200" dirty="0" smtClean="0"/>
              <a:t>出版．</a:t>
            </a:r>
            <a:endParaRPr lang="en-US" altLang="ja-JP" sz="7200" dirty="0" smtClean="0"/>
          </a:p>
          <a:p>
            <a:pPr marL="0" indent="0">
              <a:buNone/>
            </a:pPr>
            <a:r>
              <a:rPr lang="en-US" altLang="ja-JP" sz="7200" dirty="0" smtClean="0"/>
              <a:t>『</a:t>
            </a:r>
            <a:r>
              <a:rPr lang="ja-JP" altLang="en-US" sz="7200" dirty="0"/>
              <a:t>クラウン英語イディオム辞典</a:t>
            </a:r>
            <a:r>
              <a:rPr lang="en-US" altLang="ja-JP" sz="7200" dirty="0"/>
              <a:t>』</a:t>
            </a:r>
            <a:r>
              <a:rPr lang="ja-JP" altLang="en-US" sz="7200" dirty="0"/>
              <a:t>　安藤　貞雄（編）（</a:t>
            </a:r>
            <a:r>
              <a:rPr lang="en-US" altLang="ja-JP" sz="7200" dirty="0"/>
              <a:t>2014</a:t>
            </a:r>
            <a:r>
              <a:rPr lang="ja-JP" altLang="en-US" sz="7200" dirty="0"/>
              <a:t>）三省堂．</a:t>
            </a:r>
          </a:p>
          <a:p>
            <a:pPr marL="0" indent="0">
              <a:buNone/>
            </a:pPr>
            <a:r>
              <a:rPr lang="en-US" altLang="ja-JP" sz="7200" dirty="0" smtClean="0"/>
              <a:t>『</a:t>
            </a:r>
            <a:r>
              <a:rPr lang="ja-JP" altLang="en-US" sz="7200" dirty="0"/>
              <a:t>英和イディオム完全対訳辞典</a:t>
            </a:r>
            <a:r>
              <a:rPr lang="en-US" altLang="ja-JP" sz="7200" dirty="0"/>
              <a:t>』</a:t>
            </a:r>
            <a:r>
              <a:rPr lang="ja-JP" altLang="en-US" sz="7200" dirty="0"/>
              <a:t>　ジャン　マケーレブ （編） 　（</a:t>
            </a:r>
            <a:r>
              <a:rPr lang="en-US" altLang="ja-JP" sz="7200" dirty="0"/>
              <a:t>2003</a:t>
            </a:r>
            <a:r>
              <a:rPr lang="ja-JP" altLang="en-US" sz="7200" dirty="0"/>
              <a:t>）　朝日出版社．</a:t>
            </a:r>
          </a:p>
          <a:p>
            <a:pPr marL="0" indent="0">
              <a:buNone/>
            </a:pPr>
            <a:r>
              <a:rPr lang="en-US" altLang="ja-JP" sz="7200" dirty="0"/>
              <a:t>『</a:t>
            </a:r>
            <a:r>
              <a:rPr lang="ja-JP" altLang="en-US" sz="7200" dirty="0"/>
              <a:t>ジー二アス英和大辞典</a:t>
            </a:r>
            <a:r>
              <a:rPr lang="en-US" altLang="ja-JP" sz="7200" dirty="0"/>
              <a:t>』</a:t>
            </a:r>
            <a:r>
              <a:rPr lang="ja-JP" altLang="en-US" sz="7200" dirty="0"/>
              <a:t>　小西 友七　（編）　（</a:t>
            </a:r>
            <a:r>
              <a:rPr lang="en-US" altLang="ja-JP" sz="7200" dirty="0"/>
              <a:t>2001</a:t>
            </a:r>
            <a:r>
              <a:rPr lang="ja-JP" altLang="en-US" sz="7200" dirty="0"/>
              <a:t>）　大修館書店．</a:t>
            </a:r>
          </a:p>
          <a:p>
            <a:pPr marL="0" indent="0">
              <a:buNone/>
            </a:pPr>
            <a:r>
              <a:rPr lang="en-US" altLang="ja-JP" sz="7200" dirty="0"/>
              <a:t>『</a:t>
            </a:r>
            <a:r>
              <a:rPr lang="ja-JP" altLang="en-US" sz="7200" dirty="0"/>
              <a:t>からだことば辞典</a:t>
            </a:r>
            <a:r>
              <a:rPr lang="en-US" altLang="ja-JP" sz="7200" dirty="0"/>
              <a:t>』 </a:t>
            </a:r>
            <a:r>
              <a:rPr lang="ja-JP" altLang="en-US" sz="7200" dirty="0"/>
              <a:t>東郷 吉男（編）　（</a:t>
            </a:r>
            <a:r>
              <a:rPr lang="en-US" altLang="ja-JP" sz="7200" dirty="0"/>
              <a:t>2003</a:t>
            </a:r>
            <a:r>
              <a:rPr lang="ja-JP" altLang="en-US" sz="7200" dirty="0"/>
              <a:t>）　東京リスマチック．</a:t>
            </a:r>
          </a:p>
          <a:p>
            <a:pPr marL="0" indent="0">
              <a:buNone/>
            </a:pPr>
            <a:r>
              <a:rPr lang="en-US" altLang="ja-JP" sz="7200" dirty="0" smtClean="0"/>
              <a:t>『</a:t>
            </a:r>
            <a:r>
              <a:rPr lang="ja-JP" altLang="en-US" sz="7200" dirty="0" smtClean="0"/>
              <a:t>研究社－ロングマン　イディオム英和辞典</a:t>
            </a:r>
            <a:r>
              <a:rPr lang="en-US" altLang="ja-JP" sz="7200" dirty="0" smtClean="0"/>
              <a:t>』</a:t>
            </a:r>
            <a:r>
              <a:rPr lang="ja-JP" altLang="en-US" sz="7200" dirty="0" smtClean="0"/>
              <a:t>　東　信行　（</a:t>
            </a:r>
            <a:r>
              <a:rPr lang="en-US" altLang="ja-JP" sz="7200" dirty="0" smtClean="0"/>
              <a:t>2003</a:t>
            </a:r>
            <a:r>
              <a:rPr lang="ja-JP" altLang="en-US" sz="7200" dirty="0" smtClean="0"/>
              <a:t>）　研究社．</a:t>
            </a:r>
            <a:endParaRPr lang="en-US" altLang="ja-JP" sz="7200" dirty="0" smtClean="0"/>
          </a:p>
          <a:p>
            <a:pPr marL="0" indent="0">
              <a:buNone/>
            </a:pPr>
            <a:r>
              <a:rPr lang="en-US" altLang="ja-JP" sz="7200" dirty="0" smtClean="0"/>
              <a:t>『</a:t>
            </a:r>
            <a:r>
              <a:rPr lang="ja-JP" altLang="en-US" sz="7200" dirty="0"/>
              <a:t>日英・慣用句の文化辞典</a:t>
            </a:r>
            <a:r>
              <a:rPr lang="en-US" altLang="ja-JP" sz="7200" dirty="0"/>
              <a:t>』 </a:t>
            </a:r>
            <a:r>
              <a:rPr lang="ja-JP" altLang="en-US" sz="7200" dirty="0"/>
              <a:t>山田　政重　（</a:t>
            </a:r>
            <a:r>
              <a:rPr lang="en-US" altLang="ja-JP" sz="7200" dirty="0"/>
              <a:t>2019</a:t>
            </a:r>
            <a:r>
              <a:rPr lang="ja-JP" altLang="en-US" sz="7200" dirty="0"/>
              <a:t>）　丸善出版．</a:t>
            </a:r>
          </a:p>
          <a:p>
            <a:pPr marL="0" indent="0">
              <a:buNone/>
            </a:pPr>
            <a:r>
              <a:rPr lang="en-US" altLang="ja-JP" sz="7200" dirty="0"/>
              <a:t>『</a:t>
            </a:r>
            <a:r>
              <a:rPr lang="ja-JP" altLang="en-US" sz="7200" dirty="0"/>
              <a:t>オックスフォード現代</a:t>
            </a:r>
            <a:r>
              <a:rPr lang="ja-JP" altLang="en-US" sz="7200" dirty="0" err="1"/>
              <a:t>英英</a:t>
            </a:r>
            <a:r>
              <a:rPr lang="ja-JP" altLang="en-US" sz="7200" dirty="0"/>
              <a:t>辞典　第</a:t>
            </a:r>
            <a:r>
              <a:rPr lang="en-US" altLang="ja-JP" sz="7200" dirty="0"/>
              <a:t>8</a:t>
            </a:r>
            <a:r>
              <a:rPr lang="ja-JP" altLang="en-US" sz="7200" dirty="0"/>
              <a:t>版</a:t>
            </a:r>
            <a:r>
              <a:rPr lang="en-US" altLang="ja-JP" sz="7200" dirty="0"/>
              <a:t>』</a:t>
            </a:r>
            <a:r>
              <a:rPr lang="ja-JP" altLang="en-US" sz="7200" dirty="0"/>
              <a:t>　オックスフォード大学出版局　（</a:t>
            </a:r>
            <a:r>
              <a:rPr lang="en-US" altLang="ja-JP" sz="7200" dirty="0"/>
              <a:t>2010</a:t>
            </a:r>
            <a:r>
              <a:rPr lang="ja-JP" altLang="en-US" sz="7200" dirty="0"/>
              <a:t>）　旺文社． </a:t>
            </a:r>
          </a:p>
          <a:p>
            <a:pPr marL="0" indent="0">
              <a:buNone/>
            </a:pPr>
            <a:r>
              <a:rPr lang="en-US" altLang="ja-JP" sz="7200" dirty="0"/>
              <a:t>『</a:t>
            </a:r>
            <a:r>
              <a:rPr lang="ja-JP" altLang="en-US" sz="7200" dirty="0"/>
              <a:t>オーレックス英和辞典</a:t>
            </a:r>
            <a:r>
              <a:rPr lang="en-US" altLang="ja-JP" sz="7200" dirty="0"/>
              <a:t>』</a:t>
            </a:r>
            <a:r>
              <a:rPr lang="ja-JP" altLang="en-US" sz="7200" dirty="0"/>
              <a:t>　花本　金吾（編）　（</a:t>
            </a:r>
            <a:r>
              <a:rPr lang="en-US" altLang="ja-JP" sz="7200" dirty="0"/>
              <a:t>2008</a:t>
            </a:r>
            <a:r>
              <a:rPr lang="ja-JP" altLang="en-US" sz="7200" dirty="0"/>
              <a:t>）　旺文社．　</a:t>
            </a:r>
          </a:p>
          <a:p>
            <a:pPr marL="0" indent="0">
              <a:buNone/>
            </a:pPr>
            <a:r>
              <a:rPr lang="en-US" altLang="ja-JP" sz="7200" dirty="0"/>
              <a:t>『</a:t>
            </a:r>
            <a:r>
              <a:rPr lang="ja-JP" altLang="en-US" sz="7200" dirty="0"/>
              <a:t>リーダーズ英和辞典　第</a:t>
            </a:r>
            <a:r>
              <a:rPr lang="en-US" altLang="ja-JP" sz="7200" dirty="0"/>
              <a:t>3</a:t>
            </a:r>
            <a:r>
              <a:rPr lang="ja-JP" altLang="en-US" sz="7200" dirty="0"/>
              <a:t>版</a:t>
            </a:r>
            <a:r>
              <a:rPr lang="en-US" altLang="ja-JP" sz="7200" dirty="0"/>
              <a:t>』</a:t>
            </a:r>
            <a:r>
              <a:rPr lang="ja-JP" altLang="en-US" sz="7200" dirty="0"/>
              <a:t>　高橋 作太郎（編）（</a:t>
            </a:r>
            <a:r>
              <a:rPr lang="en-US" altLang="ja-JP" sz="7200" dirty="0"/>
              <a:t>2012</a:t>
            </a:r>
            <a:r>
              <a:rPr lang="ja-JP" altLang="en-US" sz="7200" dirty="0"/>
              <a:t>）　研究社．</a:t>
            </a:r>
          </a:p>
          <a:p>
            <a:pPr marL="0" indent="0">
              <a:buNone/>
            </a:pPr>
            <a:r>
              <a:rPr lang="en-US" altLang="ja-JP" sz="7200" dirty="0" smtClean="0"/>
              <a:t>『</a:t>
            </a:r>
            <a:r>
              <a:rPr lang="ja-JP" altLang="en-US" sz="7200" dirty="0"/>
              <a:t>三省堂英語イディオム・句動詞大辞典</a:t>
            </a:r>
            <a:r>
              <a:rPr lang="en-US" altLang="ja-JP" sz="7200" dirty="0"/>
              <a:t>』</a:t>
            </a:r>
            <a:r>
              <a:rPr lang="ja-JP" altLang="en-US" sz="7200" dirty="0"/>
              <a:t>　安東 貞雄（編）（</a:t>
            </a:r>
            <a:r>
              <a:rPr lang="en-US" altLang="ja-JP" sz="7200" dirty="0"/>
              <a:t>2011</a:t>
            </a:r>
            <a:r>
              <a:rPr lang="ja-JP" altLang="en-US" sz="7200" dirty="0"/>
              <a:t>） 三省堂．</a:t>
            </a:r>
          </a:p>
          <a:p>
            <a:pPr marL="0" indent="0">
              <a:buNone/>
            </a:pPr>
            <a:r>
              <a:rPr lang="en-US" altLang="ja-JP" sz="7200" dirty="0"/>
              <a:t>『</a:t>
            </a:r>
            <a:r>
              <a:rPr lang="ja-JP" altLang="en-US" sz="7200" dirty="0"/>
              <a:t>新英和大辞典　第六版</a:t>
            </a:r>
            <a:r>
              <a:rPr lang="en-US" altLang="ja-JP" sz="7200" dirty="0"/>
              <a:t>』</a:t>
            </a:r>
            <a:r>
              <a:rPr lang="ja-JP" altLang="en-US" sz="7200" dirty="0"/>
              <a:t>　竹林 滋　（</a:t>
            </a:r>
            <a:r>
              <a:rPr lang="en-US" altLang="ja-JP" sz="7200" dirty="0"/>
              <a:t>2002</a:t>
            </a:r>
            <a:r>
              <a:rPr lang="ja-JP" altLang="en-US" sz="7200" dirty="0"/>
              <a:t>）　研究社．</a:t>
            </a:r>
          </a:p>
          <a:p>
            <a:pPr marL="0" indent="0">
              <a:buNone/>
            </a:pPr>
            <a:r>
              <a:rPr lang="en-US" altLang="ja-JP" sz="7200" dirty="0"/>
              <a:t>『</a:t>
            </a:r>
            <a:r>
              <a:rPr lang="ja-JP" altLang="en-US" sz="7200" dirty="0"/>
              <a:t>新編　認知言語学キーワード事典</a:t>
            </a:r>
            <a:r>
              <a:rPr lang="en-US" altLang="ja-JP" sz="7200" dirty="0"/>
              <a:t>』</a:t>
            </a:r>
            <a:r>
              <a:rPr lang="ja-JP" altLang="en-US" sz="7200" dirty="0"/>
              <a:t>　辻　幸夫（編）　（</a:t>
            </a:r>
            <a:r>
              <a:rPr lang="en-US" altLang="ja-JP" sz="7200" dirty="0"/>
              <a:t>2013</a:t>
            </a:r>
            <a:r>
              <a:rPr lang="ja-JP" altLang="en-US" sz="7200" dirty="0"/>
              <a:t>）研究社．</a:t>
            </a:r>
          </a:p>
          <a:p>
            <a:pPr marL="0" indent="0">
              <a:buNone/>
            </a:pPr>
            <a:r>
              <a:rPr lang="en-US" altLang="ja-JP" sz="7200" dirty="0"/>
              <a:t>『</a:t>
            </a:r>
            <a:r>
              <a:rPr lang="ja-JP" altLang="en-US" sz="7200" dirty="0"/>
              <a:t>新和英大辞典　第五版</a:t>
            </a:r>
            <a:r>
              <a:rPr lang="en-US" altLang="ja-JP" sz="7200" dirty="0"/>
              <a:t>』</a:t>
            </a:r>
            <a:r>
              <a:rPr lang="ja-JP" altLang="en-US" sz="7200" dirty="0"/>
              <a:t>　渡邉 敏郎　（</a:t>
            </a:r>
            <a:r>
              <a:rPr lang="en-US" altLang="ja-JP" sz="7200" dirty="0"/>
              <a:t>2003</a:t>
            </a:r>
            <a:r>
              <a:rPr lang="ja-JP" altLang="en-US" sz="7200" dirty="0"/>
              <a:t>）　研究社．</a:t>
            </a:r>
          </a:p>
          <a:p>
            <a:pPr marL="0" indent="0">
              <a:buNone/>
            </a:pPr>
            <a:r>
              <a:rPr lang="en-US" altLang="ja-JP" sz="7200" dirty="0"/>
              <a:t>『</a:t>
            </a:r>
            <a:r>
              <a:rPr lang="ja-JP" altLang="en-US" sz="7200" dirty="0"/>
              <a:t>身体名イディオム和英辞典</a:t>
            </a:r>
            <a:r>
              <a:rPr lang="en-US" altLang="ja-JP" sz="7200" dirty="0"/>
              <a:t>』</a:t>
            </a:r>
            <a:r>
              <a:rPr lang="ja-JP" altLang="en-US" sz="7200" dirty="0"/>
              <a:t>　木原　美樹子　（編）（</a:t>
            </a:r>
            <a:r>
              <a:rPr lang="en-US" altLang="ja-JP" sz="7200" dirty="0"/>
              <a:t>2014</a:t>
            </a:r>
            <a:r>
              <a:rPr lang="ja-JP" altLang="en-US" sz="7200" dirty="0"/>
              <a:t>）　英光社</a:t>
            </a:r>
            <a:r>
              <a:rPr lang="en-US" altLang="ja-JP" sz="7200" dirty="0"/>
              <a:t>.</a:t>
            </a:r>
          </a:p>
          <a:p>
            <a:pPr marL="0" indent="0">
              <a:buNone/>
            </a:pPr>
            <a:r>
              <a:rPr lang="en-US" altLang="ja-JP" sz="7200" dirty="0" smtClean="0"/>
              <a:t>『</a:t>
            </a:r>
            <a:r>
              <a:rPr lang="ja-JP" altLang="en-US" sz="7200" dirty="0"/>
              <a:t>日本国語大辞典</a:t>
            </a:r>
            <a:r>
              <a:rPr lang="en-US" altLang="ja-JP" sz="7200" dirty="0"/>
              <a:t>』 </a:t>
            </a:r>
            <a:r>
              <a:rPr lang="ja-JP" altLang="en-US" sz="7200" dirty="0"/>
              <a:t>日本国語大辞典第二版編集委員会　（</a:t>
            </a:r>
            <a:r>
              <a:rPr lang="en-US" altLang="ja-JP" sz="7200" dirty="0"/>
              <a:t>2006</a:t>
            </a:r>
            <a:r>
              <a:rPr lang="ja-JP" altLang="en-US" sz="7200" dirty="0"/>
              <a:t>）小学館</a:t>
            </a:r>
            <a:r>
              <a:rPr lang="en-US" altLang="ja-JP" sz="7200" dirty="0"/>
              <a:t>.</a:t>
            </a:r>
          </a:p>
          <a:p>
            <a:pPr marL="0" indent="0">
              <a:buNone/>
            </a:pPr>
            <a:r>
              <a:rPr lang="en-US" altLang="ja-JP" sz="7200" dirty="0"/>
              <a:t>『</a:t>
            </a:r>
            <a:r>
              <a:rPr lang="ja-JP" altLang="en-US" sz="7200" dirty="0"/>
              <a:t>ポケット版　慣用句・故事ことわざ辞典</a:t>
            </a:r>
            <a:r>
              <a:rPr lang="en-US" altLang="ja-JP" sz="7200" dirty="0"/>
              <a:t>』 </a:t>
            </a:r>
            <a:r>
              <a:rPr lang="ja-JP" altLang="en-US" sz="7200" dirty="0"/>
              <a:t>謡口　明 （監）　（</a:t>
            </a:r>
            <a:r>
              <a:rPr lang="en-US" altLang="ja-JP" sz="7200" dirty="0"/>
              <a:t>2014</a:t>
            </a:r>
            <a:r>
              <a:rPr lang="ja-JP" altLang="en-US" sz="7200" dirty="0"/>
              <a:t>）成美堂出版．</a:t>
            </a:r>
          </a:p>
          <a:p>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47</a:t>
            </a:fld>
            <a:endParaRPr kumimoji="1" lang="ja-JP" altLang="en-US"/>
          </a:p>
        </p:txBody>
      </p:sp>
    </p:spTree>
    <p:extLst>
      <p:ext uri="{BB962C8B-B14F-4D97-AF65-F5344CB8AC3E}">
        <p14:creationId xmlns:p14="http://schemas.microsoft.com/office/powerpoint/2010/main" val="7046698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629174"/>
          </a:xfr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p:spPr>
        <p:txBody>
          <a:bodyPr>
            <a:normAutofit fontScale="90000"/>
          </a:bodyPr>
          <a:lstStyle/>
          <a:p>
            <a:r>
              <a:rPr kumimoji="1" lang="ja-JP" altLang="en-US" dirty="0" smtClean="0"/>
              <a:t>参考文献　</a:t>
            </a:r>
            <a:endParaRPr kumimoji="1" lang="ja-JP" altLang="en-US" dirty="0"/>
          </a:p>
        </p:txBody>
      </p:sp>
      <p:sp>
        <p:nvSpPr>
          <p:cNvPr id="3" name="コンテンツ プレースホルダー 2"/>
          <p:cNvSpPr>
            <a:spLocks noGrp="1"/>
          </p:cNvSpPr>
          <p:nvPr>
            <p:ph idx="1"/>
          </p:nvPr>
        </p:nvSpPr>
        <p:spPr>
          <a:xfrm>
            <a:off x="541538" y="1109709"/>
            <a:ext cx="11132598" cy="5379868"/>
          </a:xfrm>
        </p:spPr>
        <p:txBody>
          <a:bodyPr>
            <a:normAutofit fontScale="85000" lnSpcReduction="20000"/>
          </a:bodyPr>
          <a:lstStyle/>
          <a:p>
            <a:pPr marL="0" lvl="0" indent="0">
              <a:buNone/>
            </a:pPr>
            <a:r>
              <a:rPr lang="ja-JP" altLang="en-US" sz="1600" dirty="0">
                <a:solidFill>
                  <a:prstClr val="black"/>
                </a:solidFill>
              </a:rPr>
              <a:t>有薗智美　（</a:t>
            </a:r>
            <a:r>
              <a:rPr lang="en-US" altLang="ja-JP" sz="1600" dirty="0">
                <a:solidFill>
                  <a:prstClr val="black"/>
                </a:solidFill>
              </a:rPr>
              <a:t>2021</a:t>
            </a:r>
            <a:r>
              <a:rPr lang="ja-JP" altLang="en-US" sz="1600" dirty="0">
                <a:solidFill>
                  <a:prstClr val="black"/>
                </a:solidFill>
              </a:rPr>
              <a:t>）「身体部位詞と形容詞による叙述表現の意味」</a:t>
            </a:r>
            <a:r>
              <a:rPr lang="en-US" altLang="ja-JP" sz="1600" dirty="0">
                <a:solidFill>
                  <a:prstClr val="black"/>
                </a:solidFill>
              </a:rPr>
              <a:t>『</a:t>
            </a:r>
            <a:r>
              <a:rPr lang="ja-JP" altLang="en-US" sz="1600" dirty="0">
                <a:solidFill>
                  <a:prstClr val="black"/>
                </a:solidFill>
              </a:rPr>
              <a:t>認知言語学研究</a:t>
            </a:r>
            <a:r>
              <a:rPr lang="en-US" altLang="ja-JP" sz="1600" dirty="0">
                <a:solidFill>
                  <a:prstClr val="black"/>
                </a:solidFill>
              </a:rPr>
              <a:t>』</a:t>
            </a:r>
            <a:r>
              <a:rPr lang="ja-JP" altLang="en-US" sz="1600" dirty="0">
                <a:solidFill>
                  <a:prstClr val="black"/>
                </a:solidFill>
              </a:rPr>
              <a:t>　</a:t>
            </a:r>
            <a:r>
              <a:rPr lang="en-US" altLang="ja-JP" sz="1600" dirty="0">
                <a:solidFill>
                  <a:prstClr val="black"/>
                </a:solidFill>
              </a:rPr>
              <a:t>Vol.6</a:t>
            </a:r>
            <a:r>
              <a:rPr lang="ja-JP" altLang="en-US" sz="1600" dirty="0" err="1">
                <a:solidFill>
                  <a:prstClr val="black"/>
                </a:solidFill>
              </a:rPr>
              <a:t>，</a:t>
            </a:r>
            <a:r>
              <a:rPr lang="en-US" altLang="ja-JP" sz="1600" dirty="0">
                <a:solidFill>
                  <a:prstClr val="black"/>
                </a:solidFill>
              </a:rPr>
              <a:t>25-44</a:t>
            </a:r>
            <a:r>
              <a:rPr lang="ja-JP" altLang="en-US" sz="1600" dirty="0" err="1">
                <a:solidFill>
                  <a:prstClr val="black"/>
                </a:solidFill>
              </a:rPr>
              <a:t>．</a:t>
            </a:r>
            <a:endParaRPr lang="en-US" altLang="ja-JP" sz="1600" dirty="0">
              <a:solidFill>
                <a:prstClr val="black"/>
              </a:solidFill>
            </a:endParaRPr>
          </a:p>
          <a:p>
            <a:pPr marL="0" lvl="0" indent="0">
              <a:buNone/>
            </a:pPr>
            <a:r>
              <a:rPr lang="en-US" altLang="ja-JP" sz="1600" dirty="0" smtClean="0">
                <a:solidFill>
                  <a:prstClr val="black"/>
                </a:solidFill>
              </a:rPr>
              <a:t>G.</a:t>
            </a:r>
            <a:r>
              <a:rPr lang="ja-JP" altLang="en-US" sz="1600" dirty="0" smtClean="0">
                <a:solidFill>
                  <a:prstClr val="black"/>
                </a:solidFill>
              </a:rPr>
              <a:t>レイコフ　</a:t>
            </a:r>
            <a:r>
              <a:rPr lang="en-US" altLang="ja-JP" sz="1600" dirty="0" smtClean="0">
                <a:solidFill>
                  <a:prstClr val="black"/>
                </a:solidFill>
              </a:rPr>
              <a:t>M</a:t>
            </a:r>
            <a:r>
              <a:rPr lang="ja-JP" altLang="en-US" sz="1600" dirty="0" smtClean="0">
                <a:solidFill>
                  <a:prstClr val="black"/>
                </a:solidFill>
              </a:rPr>
              <a:t>・ジョンソン　（</a:t>
            </a:r>
            <a:r>
              <a:rPr lang="en-US" altLang="ja-JP" sz="1600" dirty="0" smtClean="0">
                <a:solidFill>
                  <a:prstClr val="black"/>
                </a:solidFill>
              </a:rPr>
              <a:t>1986</a:t>
            </a:r>
            <a:r>
              <a:rPr lang="ja-JP" altLang="en-US" sz="1600" dirty="0" smtClean="0">
                <a:solidFill>
                  <a:prstClr val="black"/>
                </a:solidFill>
              </a:rPr>
              <a:t>）　</a:t>
            </a:r>
            <a:r>
              <a:rPr lang="en-US" altLang="ja-JP" sz="1600" dirty="0">
                <a:solidFill>
                  <a:prstClr val="black"/>
                </a:solidFill>
              </a:rPr>
              <a:t>『</a:t>
            </a:r>
            <a:r>
              <a:rPr lang="ja-JP" altLang="en-US" sz="1600" dirty="0" smtClean="0">
                <a:solidFill>
                  <a:prstClr val="black"/>
                </a:solidFill>
              </a:rPr>
              <a:t>レトリックと人生</a:t>
            </a:r>
            <a:r>
              <a:rPr lang="en-US" altLang="ja-JP" sz="1600" dirty="0" smtClean="0">
                <a:solidFill>
                  <a:prstClr val="black"/>
                </a:solidFill>
              </a:rPr>
              <a:t>』</a:t>
            </a:r>
            <a:r>
              <a:rPr lang="ja-JP" altLang="en-US" sz="1600" dirty="0" smtClean="0">
                <a:solidFill>
                  <a:prstClr val="black"/>
                </a:solidFill>
              </a:rPr>
              <a:t>　訳）渡部昇一　大修館書店</a:t>
            </a:r>
            <a:r>
              <a:rPr lang="en-US" altLang="ja-JP" sz="1600" dirty="0" smtClean="0">
                <a:solidFill>
                  <a:prstClr val="black"/>
                </a:solidFill>
              </a:rPr>
              <a:t>. </a:t>
            </a:r>
            <a:r>
              <a:rPr lang="ja-JP" altLang="en-US" sz="1600" dirty="0" smtClean="0">
                <a:solidFill>
                  <a:prstClr val="black"/>
                </a:solidFill>
              </a:rPr>
              <a:t>東京．　</a:t>
            </a:r>
            <a:endParaRPr lang="en-US" altLang="ja-JP" sz="1600" dirty="0" smtClean="0">
              <a:solidFill>
                <a:prstClr val="black"/>
              </a:solidFill>
            </a:endParaRPr>
          </a:p>
          <a:p>
            <a:pPr marL="0" lvl="0" indent="0">
              <a:buNone/>
            </a:pPr>
            <a:r>
              <a:rPr lang="en-US" altLang="ja-JP" sz="1600" dirty="0" smtClean="0">
                <a:solidFill>
                  <a:prstClr val="black"/>
                </a:solidFill>
              </a:rPr>
              <a:t>Grady, Joe (1997) </a:t>
            </a:r>
            <a:r>
              <a:rPr lang="en-US" altLang="ja-JP" sz="1600" i="1" dirty="0" smtClean="0">
                <a:solidFill>
                  <a:prstClr val="black"/>
                </a:solidFill>
              </a:rPr>
              <a:t>Foundations of Meaning: Primary Metaphors and Primary Scenes, </a:t>
            </a:r>
            <a:r>
              <a:rPr lang="en-US" altLang="ja-JP" sz="1600" dirty="0" err="1" smtClean="0">
                <a:solidFill>
                  <a:prstClr val="black"/>
                </a:solidFill>
              </a:rPr>
              <a:t>Ph.D</a:t>
            </a:r>
            <a:r>
              <a:rPr lang="en-US" altLang="ja-JP" sz="1600" i="1" dirty="0" smtClean="0">
                <a:solidFill>
                  <a:prstClr val="black"/>
                </a:solidFill>
              </a:rPr>
              <a:t> </a:t>
            </a:r>
            <a:r>
              <a:rPr lang="en-US" altLang="ja-JP" sz="1600" dirty="0" smtClean="0">
                <a:solidFill>
                  <a:prstClr val="black"/>
                </a:solidFill>
              </a:rPr>
              <a:t>dissertation, University of California, Berkeley. </a:t>
            </a:r>
          </a:p>
          <a:p>
            <a:pPr marL="0" lvl="0" indent="0">
              <a:buNone/>
            </a:pPr>
            <a:r>
              <a:rPr lang="ja-JP" altLang="en-US" sz="1600" dirty="0" smtClean="0">
                <a:solidFill>
                  <a:prstClr val="black"/>
                </a:solidFill>
              </a:rPr>
              <a:t>林</a:t>
            </a:r>
            <a:r>
              <a:rPr lang="ja-JP" altLang="en-US" sz="1600" dirty="0">
                <a:solidFill>
                  <a:prstClr val="black"/>
                </a:solidFill>
              </a:rPr>
              <a:t>　八龍　（</a:t>
            </a:r>
            <a:r>
              <a:rPr lang="en-US" altLang="ja-JP" sz="1600" dirty="0">
                <a:solidFill>
                  <a:prstClr val="black"/>
                </a:solidFill>
              </a:rPr>
              <a:t>2002</a:t>
            </a:r>
            <a:r>
              <a:rPr lang="ja-JP" altLang="en-US" sz="1600" dirty="0">
                <a:solidFill>
                  <a:prstClr val="black"/>
                </a:solidFill>
              </a:rPr>
              <a:t>）</a:t>
            </a:r>
            <a:r>
              <a:rPr lang="en-US" altLang="ja-JP" sz="1600" dirty="0">
                <a:solidFill>
                  <a:prstClr val="black"/>
                </a:solidFill>
              </a:rPr>
              <a:t>『</a:t>
            </a:r>
            <a:r>
              <a:rPr lang="ja-JP" altLang="en-US" sz="1600" dirty="0">
                <a:solidFill>
                  <a:prstClr val="black"/>
                </a:solidFill>
              </a:rPr>
              <a:t>日・韓両国語の慣用的表現の対照研究　</a:t>
            </a:r>
            <a:r>
              <a:rPr lang="ja-JP" altLang="en-US" sz="1600" dirty="0" err="1">
                <a:solidFill>
                  <a:prstClr val="black"/>
                </a:solidFill>
              </a:rPr>
              <a:t>ー</a:t>
            </a:r>
            <a:r>
              <a:rPr lang="ja-JP" altLang="en-US" sz="1600" dirty="0">
                <a:solidFill>
                  <a:prstClr val="black"/>
                </a:solidFill>
              </a:rPr>
              <a:t>身体語彙慣用句を中心として－</a:t>
            </a:r>
            <a:r>
              <a:rPr lang="en-US" altLang="ja-JP" sz="1600" dirty="0">
                <a:solidFill>
                  <a:prstClr val="black"/>
                </a:solidFill>
              </a:rPr>
              <a:t>』</a:t>
            </a:r>
            <a:r>
              <a:rPr lang="ja-JP" altLang="en-US" sz="1600" dirty="0">
                <a:solidFill>
                  <a:prstClr val="black"/>
                </a:solidFill>
              </a:rPr>
              <a:t>明治書院，東京．</a:t>
            </a:r>
            <a:endParaRPr lang="en-US" altLang="ja-JP" sz="1600" dirty="0">
              <a:solidFill>
                <a:prstClr val="black"/>
              </a:solidFill>
            </a:endParaRPr>
          </a:p>
          <a:p>
            <a:pPr marL="0" lvl="0" indent="0">
              <a:buNone/>
            </a:pPr>
            <a:r>
              <a:rPr lang="ja-JP" altLang="en-US" sz="1600" dirty="0">
                <a:solidFill>
                  <a:prstClr val="black"/>
                </a:solidFill>
              </a:rPr>
              <a:t>石田プリシラ　（</a:t>
            </a:r>
            <a:r>
              <a:rPr lang="en-US" altLang="ja-JP" sz="1600" dirty="0">
                <a:solidFill>
                  <a:prstClr val="black"/>
                </a:solidFill>
              </a:rPr>
              <a:t>2015</a:t>
            </a:r>
            <a:r>
              <a:rPr lang="ja-JP" altLang="en-US" sz="1600" dirty="0">
                <a:solidFill>
                  <a:prstClr val="black"/>
                </a:solidFill>
              </a:rPr>
              <a:t>）　</a:t>
            </a:r>
            <a:r>
              <a:rPr lang="en-US" altLang="ja-JP" sz="1600" dirty="0">
                <a:solidFill>
                  <a:prstClr val="black"/>
                </a:solidFill>
              </a:rPr>
              <a:t>『</a:t>
            </a:r>
            <a:r>
              <a:rPr lang="ja-JP" altLang="en-US" sz="1600" dirty="0">
                <a:solidFill>
                  <a:prstClr val="black"/>
                </a:solidFill>
              </a:rPr>
              <a:t>言語学から見た日本語と英語の慣用句</a:t>
            </a:r>
            <a:r>
              <a:rPr lang="en-US" altLang="ja-JP" sz="1600" dirty="0">
                <a:solidFill>
                  <a:prstClr val="black"/>
                </a:solidFill>
              </a:rPr>
              <a:t>』 </a:t>
            </a:r>
            <a:r>
              <a:rPr lang="ja-JP" altLang="en-US" sz="1600" dirty="0">
                <a:solidFill>
                  <a:prstClr val="black"/>
                </a:solidFill>
              </a:rPr>
              <a:t>開拓社，東京．</a:t>
            </a:r>
            <a:endParaRPr lang="en-US" altLang="ja-JP" sz="1600" dirty="0">
              <a:solidFill>
                <a:prstClr val="black"/>
              </a:solidFill>
            </a:endParaRPr>
          </a:p>
          <a:p>
            <a:pPr marL="0" lvl="0" indent="0">
              <a:buNone/>
            </a:pPr>
            <a:r>
              <a:rPr lang="ja-JP" altLang="en-US" sz="1600" dirty="0">
                <a:solidFill>
                  <a:prstClr val="black"/>
                </a:solidFill>
              </a:rPr>
              <a:t>伊藤　眞　（</a:t>
            </a:r>
            <a:r>
              <a:rPr lang="en-US" altLang="ja-JP" sz="1600" dirty="0">
                <a:solidFill>
                  <a:prstClr val="black"/>
                </a:solidFill>
              </a:rPr>
              <a:t>1992</a:t>
            </a:r>
            <a:r>
              <a:rPr lang="ja-JP" altLang="en-US" sz="1600" dirty="0">
                <a:solidFill>
                  <a:prstClr val="black"/>
                </a:solidFill>
              </a:rPr>
              <a:t>）「慣用句対称研究</a:t>
            </a:r>
            <a:r>
              <a:rPr lang="ja-JP" altLang="en-US" sz="1600" dirty="0" err="1">
                <a:solidFill>
                  <a:prstClr val="black"/>
                </a:solidFill>
              </a:rPr>
              <a:t>ー</a:t>
            </a:r>
            <a:r>
              <a:rPr lang="ja-JP" altLang="en-US" sz="1600" dirty="0">
                <a:solidFill>
                  <a:prstClr val="black"/>
                </a:solidFill>
              </a:rPr>
              <a:t>日・独慣用句の対応関係」</a:t>
            </a:r>
            <a:r>
              <a:rPr lang="en-US" altLang="ja-JP" sz="1600" dirty="0">
                <a:solidFill>
                  <a:prstClr val="black"/>
                </a:solidFill>
              </a:rPr>
              <a:t>『</a:t>
            </a:r>
            <a:r>
              <a:rPr lang="ja-JP" altLang="en-US" sz="1600" dirty="0">
                <a:solidFill>
                  <a:prstClr val="black"/>
                </a:solidFill>
              </a:rPr>
              <a:t>言語文化論集</a:t>
            </a:r>
            <a:r>
              <a:rPr lang="en-US" altLang="ja-JP" sz="1600" dirty="0">
                <a:solidFill>
                  <a:prstClr val="black"/>
                </a:solidFill>
              </a:rPr>
              <a:t>』</a:t>
            </a:r>
            <a:r>
              <a:rPr lang="ja-JP" altLang="en-US" sz="1600" dirty="0">
                <a:solidFill>
                  <a:prstClr val="black"/>
                </a:solidFill>
              </a:rPr>
              <a:t>　第</a:t>
            </a:r>
            <a:r>
              <a:rPr lang="en-US" altLang="ja-JP" sz="1600" dirty="0">
                <a:solidFill>
                  <a:prstClr val="black"/>
                </a:solidFill>
              </a:rPr>
              <a:t>36</a:t>
            </a:r>
            <a:r>
              <a:rPr lang="ja-JP" altLang="en-US" sz="1600" dirty="0">
                <a:solidFill>
                  <a:prstClr val="black"/>
                </a:solidFill>
              </a:rPr>
              <a:t>号</a:t>
            </a:r>
            <a:r>
              <a:rPr lang="en-US" altLang="ja-JP" sz="1600" dirty="0">
                <a:solidFill>
                  <a:prstClr val="black"/>
                </a:solidFill>
              </a:rPr>
              <a:t>, 155-169.</a:t>
            </a:r>
          </a:p>
          <a:p>
            <a:pPr marL="0" lvl="0" indent="0">
              <a:buNone/>
            </a:pPr>
            <a:r>
              <a:rPr lang="ja-JP" altLang="en-US" sz="1600" dirty="0" smtClean="0">
                <a:solidFill>
                  <a:prstClr val="black"/>
                </a:solidFill>
              </a:rPr>
              <a:t>小松原</a:t>
            </a:r>
            <a:r>
              <a:rPr lang="ja-JP" altLang="en-US" sz="1600" dirty="0">
                <a:solidFill>
                  <a:prstClr val="black"/>
                </a:solidFill>
              </a:rPr>
              <a:t>哲太　（</a:t>
            </a:r>
            <a:r>
              <a:rPr lang="en-US" altLang="ja-JP" sz="1600" dirty="0">
                <a:solidFill>
                  <a:prstClr val="black"/>
                </a:solidFill>
              </a:rPr>
              <a:t>2021</a:t>
            </a:r>
            <a:r>
              <a:rPr lang="ja-JP" altLang="en-US" sz="1600" dirty="0">
                <a:solidFill>
                  <a:prstClr val="black"/>
                </a:solidFill>
              </a:rPr>
              <a:t>）　「身体部位詞の換喩の修辞的</a:t>
            </a:r>
            <a:r>
              <a:rPr lang="ja-JP" altLang="en-US" sz="1600" dirty="0" smtClean="0">
                <a:solidFill>
                  <a:prstClr val="black"/>
                </a:solidFill>
              </a:rPr>
              <a:t>効果　</a:t>
            </a:r>
            <a:r>
              <a:rPr lang="ja-JP" altLang="en-US" sz="1600" dirty="0" err="1" smtClean="0">
                <a:solidFill>
                  <a:prstClr val="black"/>
                </a:solidFill>
              </a:rPr>
              <a:t>ー</a:t>
            </a:r>
            <a:r>
              <a:rPr lang="ja-JP" altLang="en-US" sz="1600" dirty="0">
                <a:solidFill>
                  <a:prstClr val="black"/>
                </a:solidFill>
              </a:rPr>
              <a:t>身体イメージのレトリックー」</a:t>
            </a:r>
            <a:r>
              <a:rPr lang="en-US" altLang="ja-JP" sz="1600" dirty="0">
                <a:solidFill>
                  <a:prstClr val="black"/>
                </a:solidFill>
              </a:rPr>
              <a:t>『</a:t>
            </a:r>
            <a:r>
              <a:rPr lang="ja-JP" altLang="en-US" sz="1600" dirty="0">
                <a:solidFill>
                  <a:prstClr val="black"/>
                </a:solidFill>
              </a:rPr>
              <a:t>動的語用論の </a:t>
            </a:r>
            <a:endParaRPr lang="en-US" altLang="ja-JP" sz="1600" dirty="0">
              <a:solidFill>
                <a:prstClr val="black"/>
              </a:solidFill>
            </a:endParaRPr>
          </a:p>
          <a:p>
            <a:pPr marL="0" lvl="0" indent="0">
              <a:buNone/>
            </a:pPr>
            <a:r>
              <a:rPr lang="en-US" altLang="ja-JP" sz="1600" dirty="0">
                <a:solidFill>
                  <a:prstClr val="black"/>
                </a:solidFill>
              </a:rPr>
              <a:t>   </a:t>
            </a:r>
            <a:r>
              <a:rPr lang="ja-JP" altLang="en-US" sz="1600" dirty="0">
                <a:solidFill>
                  <a:prstClr val="black"/>
                </a:solidFill>
              </a:rPr>
              <a:t>構築へ向けて</a:t>
            </a:r>
            <a:r>
              <a:rPr lang="en-US" altLang="ja-JP" sz="1600" dirty="0">
                <a:solidFill>
                  <a:prstClr val="black"/>
                </a:solidFill>
              </a:rPr>
              <a:t>』</a:t>
            </a:r>
            <a:r>
              <a:rPr lang="ja-JP" altLang="en-US" sz="1600" dirty="0">
                <a:solidFill>
                  <a:prstClr val="black"/>
                </a:solidFill>
              </a:rPr>
              <a:t>　第</a:t>
            </a:r>
            <a:r>
              <a:rPr lang="en-US" altLang="ja-JP" sz="1600" dirty="0">
                <a:solidFill>
                  <a:prstClr val="black"/>
                </a:solidFill>
              </a:rPr>
              <a:t>3</a:t>
            </a:r>
            <a:r>
              <a:rPr lang="ja-JP" altLang="en-US" sz="1600" dirty="0">
                <a:solidFill>
                  <a:prstClr val="black"/>
                </a:solidFill>
              </a:rPr>
              <a:t>巻，</a:t>
            </a:r>
            <a:r>
              <a:rPr lang="en-US" altLang="ja-JP" sz="1600" dirty="0">
                <a:solidFill>
                  <a:prstClr val="black"/>
                </a:solidFill>
              </a:rPr>
              <a:t>118-138</a:t>
            </a:r>
            <a:r>
              <a:rPr lang="ja-JP" altLang="en-US" sz="1600" dirty="0" err="1">
                <a:solidFill>
                  <a:prstClr val="black"/>
                </a:solidFill>
              </a:rPr>
              <a:t>．</a:t>
            </a:r>
            <a:endParaRPr lang="en-US" altLang="ja-JP" sz="1600" dirty="0">
              <a:solidFill>
                <a:prstClr val="black"/>
              </a:solidFill>
            </a:endParaRPr>
          </a:p>
          <a:p>
            <a:pPr marL="0" lvl="0" indent="0">
              <a:buNone/>
            </a:pPr>
            <a:r>
              <a:rPr lang="ja-JP" altLang="en-US" sz="1600" dirty="0">
                <a:solidFill>
                  <a:prstClr val="black"/>
                </a:solidFill>
              </a:rPr>
              <a:t>賈恵京・吉田則夫　（</a:t>
            </a:r>
            <a:r>
              <a:rPr lang="en-US" altLang="ja-JP" sz="1600" dirty="0">
                <a:solidFill>
                  <a:prstClr val="black"/>
                </a:solidFill>
              </a:rPr>
              <a:t>2006</a:t>
            </a:r>
            <a:r>
              <a:rPr lang="ja-JP" altLang="en-US" sz="1600" dirty="0">
                <a:solidFill>
                  <a:prstClr val="black"/>
                </a:solidFill>
              </a:rPr>
              <a:t>）　「身体語を含む慣用句についての日韓対照研究</a:t>
            </a:r>
            <a:r>
              <a:rPr lang="ja-JP" altLang="en-US" sz="1600" dirty="0" err="1">
                <a:solidFill>
                  <a:prstClr val="black"/>
                </a:solidFill>
              </a:rPr>
              <a:t>ー</a:t>
            </a:r>
            <a:r>
              <a:rPr lang="en-US" altLang="ja-JP" sz="1600" dirty="0">
                <a:solidFill>
                  <a:prstClr val="black"/>
                </a:solidFill>
              </a:rPr>
              <a:t>『</a:t>
            </a:r>
            <a:r>
              <a:rPr lang="ja-JP" altLang="en-US" sz="1600" dirty="0">
                <a:solidFill>
                  <a:prstClr val="black"/>
                </a:solidFill>
              </a:rPr>
              <a:t>目</a:t>
            </a:r>
            <a:r>
              <a:rPr lang="en-US" altLang="ja-JP" sz="1600" dirty="0">
                <a:solidFill>
                  <a:prstClr val="black"/>
                </a:solidFill>
              </a:rPr>
              <a:t>』</a:t>
            </a:r>
            <a:r>
              <a:rPr lang="ja-JP" altLang="en-US" sz="1600" dirty="0">
                <a:solidFill>
                  <a:prstClr val="black"/>
                </a:solidFill>
              </a:rPr>
              <a:t>の場合」</a:t>
            </a:r>
            <a:r>
              <a:rPr lang="en-US" altLang="ja-JP" sz="1600" dirty="0">
                <a:solidFill>
                  <a:prstClr val="black"/>
                </a:solidFill>
              </a:rPr>
              <a:t>『</a:t>
            </a:r>
            <a:r>
              <a:rPr lang="ja-JP" altLang="en-US" sz="1600" dirty="0">
                <a:solidFill>
                  <a:prstClr val="black"/>
                </a:solidFill>
              </a:rPr>
              <a:t>岡山大学教育</a:t>
            </a:r>
            <a:r>
              <a:rPr lang="ja-JP" altLang="en-US" sz="1600" dirty="0" smtClean="0">
                <a:solidFill>
                  <a:prstClr val="black"/>
                </a:solidFill>
              </a:rPr>
              <a:t>学部</a:t>
            </a:r>
            <a:endParaRPr lang="en-US" altLang="ja-JP" sz="1600" dirty="0" smtClean="0">
              <a:solidFill>
                <a:prstClr val="black"/>
              </a:solidFill>
            </a:endParaRPr>
          </a:p>
          <a:p>
            <a:pPr marL="0" lvl="0" indent="0">
              <a:buNone/>
            </a:pPr>
            <a:r>
              <a:rPr lang="ja-JP" altLang="en-US" sz="1600" dirty="0" smtClean="0">
                <a:solidFill>
                  <a:prstClr val="black"/>
                </a:solidFill>
              </a:rPr>
              <a:t>　研究集録</a:t>
            </a:r>
            <a:r>
              <a:rPr lang="en-US" altLang="ja-JP" sz="1600" dirty="0" smtClean="0">
                <a:solidFill>
                  <a:prstClr val="black"/>
                </a:solidFill>
              </a:rPr>
              <a:t>』</a:t>
            </a:r>
            <a:r>
              <a:rPr lang="ja-JP" altLang="en-US" sz="1600" dirty="0" smtClean="0">
                <a:solidFill>
                  <a:prstClr val="black"/>
                </a:solidFill>
              </a:rPr>
              <a:t>第</a:t>
            </a:r>
            <a:r>
              <a:rPr lang="en-US" altLang="ja-JP" sz="1600" dirty="0" smtClean="0">
                <a:solidFill>
                  <a:prstClr val="black"/>
                </a:solidFill>
              </a:rPr>
              <a:t>132</a:t>
            </a:r>
            <a:r>
              <a:rPr lang="ja-JP" altLang="en-US" sz="1600" dirty="0" smtClean="0">
                <a:solidFill>
                  <a:prstClr val="black"/>
                </a:solidFill>
              </a:rPr>
              <a:t>号，</a:t>
            </a:r>
            <a:r>
              <a:rPr lang="en-US" altLang="ja-JP" sz="1600" dirty="0" smtClean="0">
                <a:solidFill>
                  <a:prstClr val="black"/>
                </a:solidFill>
              </a:rPr>
              <a:t>115-121</a:t>
            </a:r>
            <a:r>
              <a:rPr lang="ja-JP" altLang="en-US" sz="1600" dirty="0" err="1" smtClean="0">
                <a:solidFill>
                  <a:prstClr val="black"/>
                </a:solidFill>
              </a:rPr>
              <a:t>．</a:t>
            </a:r>
            <a:endParaRPr lang="en-US" altLang="ja-JP" sz="1600" dirty="0" smtClean="0">
              <a:solidFill>
                <a:prstClr val="black"/>
              </a:solidFill>
            </a:endParaRPr>
          </a:p>
          <a:p>
            <a:pPr marL="0" lvl="0" indent="0">
              <a:buNone/>
            </a:pPr>
            <a:r>
              <a:rPr lang="ja-JP" altLang="en-US" sz="1600" dirty="0" smtClean="0">
                <a:solidFill>
                  <a:prstClr val="black"/>
                </a:solidFill>
              </a:rPr>
              <a:t>国広</a:t>
            </a:r>
            <a:r>
              <a:rPr lang="ja-JP" altLang="en-US" sz="1600" dirty="0">
                <a:solidFill>
                  <a:prstClr val="black"/>
                </a:solidFill>
              </a:rPr>
              <a:t>哲弥 （</a:t>
            </a:r>
            <a:r>
              <a:rPr lang="en-US" altLang="ja-JP" sz="1600" dirty="0">
                <a:solidFill>
                  <a:prstClr val="black"/>
                </a:solidFill>
              </a:rPr>
              <a:t>1985</a:t>
            </a:r>
            <a:r>
              <a:rPr lang="ja-JP" altLang="en-US" sz="1600" dirty="0">
                <a:solidFill>
                  <a:prstClr val="black"/>
                </a:solidFill>
              </a:rPr>
              <a:t>）　「慣用句論」</a:t>
            </a:r>
            <a:r>
              <a:rPr lang="en-US" altLang="ja-JP" sz="1600" dirty="0">
                <a:solidFill>
                  <a:prstClr val="black"/>
                </a:solidFill>
              </a:rPr>
              <a:t>『</a:t>
            </a:r>
            <a:r>
              <a:rPr lang="ja-JP" altLang="en-US" sz="1600" dirty="0">
                <a:solidFill>
                  <a:prstClr val="black"/>
                </a:solidFill>
              </a:rPr>
              <a:t>日本語学</a:t>
            </a:r>
            <a:r>
              <a:rPr lang="en-US" altLang="ja-JP" sz="1600" dirty="0">
                <a:solidFill>
                  <a:prstClr val="black"/>
                </a:solidFill>
              </a:rPr>
              <a:t>』</a:t>
            </a:r>
            <a:r>
              <a:rPr lang="ja-JP" altLang="en-US" sz="1600" dirty="0">
                <a:solidFill>
                  <a:prstClr val="black"/>
                </a:solidFill>
              </a:rPr>
              <a:t>　</a:t>
            </a:r>
            <a:r>
              <a:rPr lang="en-US" altLang="ja-JP" sz="1600" dirty="0">
                <a:solidFill>
                  <a:prstClr val="black"/>
                </a:solidFill>
              </a:rPr>
              <a:t>4</a:t>
            </a:r>
            <a:r>
              <a:rPr lang="ja-JP" altLang="en-US" sz="1600" dirty="0">
                <a:solidFill>
                  <a:prstClr val="black"/>
                </a:solidFill>
              </a:rPr>
              <a:t>：</a:t>
            </a:r>
            <a:r>
              <a:rPr lang="en-US" altLang="ja-JP" sz="1600" dirty="0">
                <a:solidFill>
                  <a:prstClr val="black"/>
                </a:solidFill>
              </a:rPr>
              <a:t>4-14.</a:t>
            </a:r>
          </a:p>
          <a:p>
            <a:pPr marL="0" lvl="0" indent="0">
              <a:buNone/>
            </a:pPr>
            <a:r>
              <a:rPr lang="en-US" altLang="ja-JP" sz="1600" dirty="0" smtClean="0">
                <a:solidFill>
                  <a:prstClr val="black"/>
                </a:solidFill>
              </a:rPr>
              <a:t>Reddy, Michael J. </a:t>
            </a:r>
            <a:r>
              <a:rPr lang="ja-JP" altLang="en-US" sz="1600" dirty="0" smtClean="0">
                <a:solidFill>
                  <a:prstClr val="black"/>
                </a:solidFill>
              </a:rPr>
              <a:t>（</a:t>
            </a:r>
            <a:r>
              <a:rPr lang="en-US" altLang="ja-JP" sz="1600" dirty="0" smtClean="0">
                <a:solidFill>
                  <a:prstClr val="black"/>
                </a:solidFill>
              </a:rPr>
              <a:t>1979</a:t>
            </a:r>
            <a:r>
              <a:rPr lang="ja-JP" altLang="en-US" sz="1600" dirty="0" smtClean="0">
                <a:solidFill>
                  <a:prstClr val="black"/>
                </a:solidFill>
              </a:rPr>
              <a:t>）“</a:t>
            </a:r>
            <a:r>
              <a:rPr lang="en-US" altLang="ja-JP" sz="1600" dirty="0" smtClean="0">
                <a:solidFill>
                  <a:prstClr val="black"/>
                </a:solidFill>
              </a:rPr>
              <a:t>The Conduit Metaphor: A Case of Frame Conflict in Our Language about Language, ”</a:t>
            </a:r>
            <a:r>
              <a:rPr lang="ja-JP" altLang="en-US" sz="1600" dirty="0" smtClean="0">
                <a:solidFill>
                  <a:prstClr val="black"/>
                </a:solidFill>
              </a:rPr>
              <a:t>　</a:t>
            </a:r>
            <a:r>
              <a:rPr lang="en-US" altLang="ja-JP" sz="1600" i="1" dirty="0" smtClean="0">
                <a:solidFill>
                  <a:prstClr val="black"/>
                </a:solidFill>
              </a:rPr>
              <a:t>Metaphors and Thought </a:t>
            </a:r>
            <a:r>
              <a:rPr lang="en-US" altLang="ja-JP" sz="1600" dirty="0" smtClean="0">
                <a:solidFill>
                  <a:prstClr val="black"/>
                </a:solidFill>
              </a:rPr>
              <a:t>(second edition), ed. by  Andrew </a:t>
            </a:r>
            <a:r>
              <a:rPr lang="en-US" altLang="ja-JP" sz="1600" dirty="0" err="1" smtClean="0">
                <a:solidFill>
                  <a:prstClr val="black"/>
                </a:solidFill>
              </a:rPr>
              <a:t>Ortony</a:t>
            </a:r>
            <a:r>
              <a:rPr lang="en-US" altLang="ja-JP" sz="1600" dirty="0" smtClean="0">
                <a:solidFill>
                  <a:prstClr val="black"/>
                </a:solidFill>
              </a:rPr>
              <a:t>  (1993), 164-201, Cambridge University Press, Cambridge. </a:t>
            </a:r>
          </a:p>
          <a:p>
            <a:pPr marL="0" lvl="0" indent="0">
              <a:buNone/>
            </a:pPr>
            <a:r>
              <a:rPr lang="ja-JP" altLang="en-US" sz="1600" dirty="0" smtClean="0">
                <a:solidFill>
                  <a:prstClr val="black"/>
                </a:solidFill>
              </a:rPr>
              <a:t>田中</a:t>
            </a:r>
            <a:r>
              <a:rPr lang="ja-JP" altLang="en-US" sz="1600" dirty="0">
                <a:solidFill>
                  <a:prstClr val="black"/>
                </a:solidFill>
              </a:rPr>
              <a:t>聡子（</a:t>
            </a:r>
            <a:r>
              <a:rPr lang="en-US" altLang="ja-JP" sz="1600" dirty="0">
                <a:solidFill>
                  <a:prstClr val="black"/>
                </a:solidFill>
              </a:rPr>
              <a:t>2002</a:t>
            </a:r>
            <a:r>
              <a:rPr lang="ja-JP" altLang="en-US" sz="1600" dirty="0">
                <a:solidFill>
                  <a:prstClr val="black"/>
                </a:solidFill>
              </a:rPr>
              <a:t>）　「視覚表現に見る視覚から高次認識への連続性</a:t>
            </a:r>
            <a:r>
              <a:rPr lang="ja-JP" altLang="en-US" sz="1600" dirty="0" err="1">
                <a:solidFill>
                  <a:prstClr val="black"/>
                </a:solidFill>
              </a:rPr>
              <a:t>ー</a:t>
            </a:r>
            <a:r>
              <a:rPr lang="ja-JP" altLang="en-US" sz="1600" dirty="0">
                <a:solidFill>
                  <a:prstClr val="black"/>
                </a:solidFill>
              </a:rPr>
              <a:t>視覚の文化モデルー」</a:t>
            </a:r>
            <a:r>
              <a:rPr lang="en-US" altLang="ja-JP" sz="1600" dirty="0">
                <a:solidFill>
                  <a:prstClr val="black"/>
                </a:solidFill>
              </a:rPr>
              <a:t>『</a:t>
            </a:r>
            <a:r>
              <a:rPr lang="ja-JP" altLang="en-US" sz="1600" dirty="0">
                <a:solidFill>
                  <a:prstClr val="black"/>
                </a:solidFill>
              </a:rPr>
              <a:t>言語文化論    </a:t>
            </a:r>
            <a:r>
              <a:rPr lang="en-US" altLang="ja-JP" sz="1600" dirty="0" smtClean="0">
                <a:solidFill>
                  <a:prstClr val="black"/>
                </a:solidFill>
              </a:rPr>
              <a:t> </a:t>
            </a:r>
            <a:r>
              <a:rPr lang="ja-JP" altLang="en-US" sz="1600" dirty="0">
                <a:solidFill>
                  <a:prstClr val="black"/>
                </a:solidFill>
              </a:rPr>
              <a:t>集</a:t>
            </a:r>
            <a:r>
              <a:rPr lang="en-US" altLang="ja-JP" sz="1600" dirty="0">
                <a:solidFill>
                  <a:prstClr val="black"/>
                </a:solidFill>
              </a:rPr>
              <a:t>』23</a:t>
            </a:r>
            <a:r>
              <a:rPr lang="ja-JP" altLang="en-US" sz="1600" dirty="0">
                <a:solidFill>
                  <a:prstClr val="black"/>
                </a:solidFill>
              </a:rPr>
              <a:t>（２），</a:t>
            </a:r>
            <a:r>
              <a:rPr lang="en-US" altLang="ja-JP" sz="1600" dirty="0">
                <a:solidFill>
                  <a:prstClr val="black"/>
                </a:solidFill>
              </a:rPr>
              <a:t>155-170. </a:t>
            </a:r>
          </a:p>
          <a:p>
            <a:pPr marL="0" lvl="0" indent="0">
              <a:buNone/>
            </a:pPr>
            <a:r>
              <a:rPr lang="ja-JP" altLang="en-US" sz="1600" dirty="0" smtClean="0">
                <a:solidFill>
                  <a:prstClr val="black"/>
                </a:solidFill>
              </a:rPr>
              <a:t>谷口一美　（</a:t>
            </a:r>
            <a:r>
              <a:rPr lang="en-US" altLang="ja-JP" sz="1600" dirty="0" smtClean="0">
                <a:solidFill>
                  <a:prstClr val="black"/>
                </a:solidFill>
              </a:rPr>
              <a:t>2003</a:t>
            </a:r>
            <a:r>
              <a:rPr lang="ja-JP" altLang="en-US" sz="1600" dirty="0" smtClean="0">
                <a:solidFill>
                  <a:prstClr val="black"/>
                </a:solidFill>
              </a:rPr>
              <a:t>）</a:t>
            </a:r>
            <a:r>
              <a:rPr lang="en-US" altLang="ja-JP" sz="1600" dirty="0" smtClean="0">
                <a:solidFill>
                  <a:prstClr val="black"/>
                </a:solidFill>
              </a:rPr>
              <a:t>『</a:t>
            </a:r>
            <a:r>
              <a:rPr lang="ja-JP" altLang="en-US" sz="1600" dirty="0" smtClean="0">
                <a:solidFill>
                  <a:prstClr val="black"/>
                </a:solidFill>
              </a:rPr>
              <a:t>認知意味論の新展開　メタファーとメトニミー</a:t>
            </a:r>
            <a:r>
              <a:rPr lang="en-US" altLang="ja-JP" sz="1600" dirty="0" smtClean="0">
                <a:solidFill>
                  <a:prstClr val="black"/>
                </a:solidFill>
              </a:rPr>
              <a:t>』</a:t>
            </a:r>
            <a:r>
              <a:rPr lang="ja-JP" altLang="en-US" sz="1600" dirty="0" smtClean="0">
                <a:solidFill>
                  <a:prstClr val="black"/>
                </a:solidFill>
              </a:rPr>
              <a:t>　研究社．東京．</a:t>
            </a:r>
            <a:endParaRPr lang="en-US" altLang="ja-JP" sz="1600" dirty="0" smtClean="0">
              <a:solidFill>
                <a:prstClr val="black"/>
              </a:solidFill>
            </a:endParaRPr>
          </a:p>
          <a:p>
            <a:pPr marL="0" lvl="0" indent="0">
              <a:buNone/>
            </a:pPr>
            <a:r>
              <a:rPr lang="ja-JP" altLang="en-US" sz="1600" dirty="0" smtClean="0">
                <a:solidFill>
                  <a:prstClr val="black"/>
                </a:solidFill>
              </a:rPr>
              <a:t>松本曜　（</a:t>
            </a:r>
            <a:r>
              <a:rPr lang="en-US" altLang="ja-JP" sz="1600" dirty="0" smtClean="0">
                <a:solidFill>
                  <a:prstClr val="black"/>
                </a:solidFill>
              </a:rPr>
              <a:t>2003</a:t>
            </a:r>
            <a:r>
              <a:rPr lang="ja-JP" altLang="en-US" sz="1600" dirty="0" smtClean="0">
                <a:solidFill>
                  <a:prstClr val="black"/>
                </a:solidFill>
              </a:rPr>
              <a:t>）　</a:t>
            </a:r>
            <a:r>
              <a:rPr lang="en-US" altLang="ja-JP" sz="1600" dirty="0" smtClean="0">
                <a:solidFill>
                  <a:prstClr val="black"/>
                </a:solidFill>
              </a:rPr>
              <a:t>『</a:t>
            </a:r>
            <a:r>
              <a:rPr lang="ja-JP" altLang="en-US" sz="1600" dirty="0" smtClean="0">
                <a:solidFill>
                  <a:prstClr val="black"/>
                </a:solidFill>
              </a:rPr>
              <a:t>認知意味論</a:t>
            </a:r>
            <a:r>
              <a:rPr lang="en-US" altLang="ja-JP" sz="1600" dirty="0" smtClean="0">
                <a:solidFill>
                  <a:prstClr val="black"/>
                </a:solidFill>
              </a:rPr>
              <a:t>』</a:t>
            </a:r>
            <a:r>
              <a:rPr lang="ja-JP" altLang="en-US" sz="1600" dirty="0" smtClean="0">
                <a:solidFill>
                  <a:prstClr val="black"/>
                </a:solidFill>
              </a:rPr>
              <a:t>　大修館書店．東京．</a:t>
            </a:r>
            <a:endParaRPr lang="en-US" altLang="ja-JP" sz="1600" dirty="0" smtClean="0">
              <a:solidFill>
                <a:prstClr val="black"/>
              </a:solidFill>
            </a:endParaRPr>
          </a:p>
          <a:p>
            <a:pPr marL="0" lvl="0" indent="0">
              <a:buNone/>
            </a:pPr>
            <a:r>
              <a:rPr lang="ja-JP" altLang="en-US" sz="1600" dirty="0" smtClean="0">
                <a:solidFill>
                  <a:prstClr val="black"/>
                </a:solidFill>
              </a:rPr>
              <a:t>宮地</a:t>
            </a:r>
            <a:r>
              <a:rPr lang="ja-JP" altLang="en-US" sz="1600" dirty="0">
                <a:solidFill>
                  <a:prstClr val="black"/>
                </a:solidFill>
              </a:rPr>
              <a:t>裕 （</a:t>
            </a:r>
            <a:r>
              <a:rPr lang="en-US" altLang="ja-JP" sz="1600" dirty="0">
                <a:solidFill>
                  <a:prstClr val="black"/>
                </a:solidFill>
              </a:rPr>
              <a:t>1985</a:t>
            </a:r>
            <a:r>
              <a:rPr lang="ja-JP" altLang="en-US" sz="1600" dirty="0">
                <a:solidFill>
                  <a:prstClr val="black"/>
                </a:solidFill>
              </a:rPr>
              <a:t>）「慣用句の周辺　</a:t>
            </a:r>
            <a:r>
              <a:rPr lang="ja-JP" altLang="en-US" sz="1600" dirty="0" err="1">
                <a:solidFill>
                  <a:prstClr val="black"/>
                </a:solidFill>
              </a:rPr>
              <a:t>ー</a:t>
            </a:r>
            <a:r>
              <a:rPr lang="ja-JP" altLang="en-US" sz="1600" dirty="0">
                <a:solidFill>
                  <a:prstClr val="black"/>
                </a:solidFill>
              </a:rPr>
              <a:t>連語・ことわざ・複合語</a:t>
            </a:r>
            <a:r>
              <a:rPr lang="ja-JP" altLang="en-US" sz="1600" dirty="0" err="1">
                <a:solidFill>
                  <a:prstClr val="black"/>
                </a:solidFill>
              </a:rPr>
              <a:t>ー</a:t>
            </a:r>
            <a:r>
              <a:rPr lang="ja-JP" altLang="en-US" sz="1600" dirty="0">
                <a:solidFill>
                  <a:prstClr val="black"/>
                </a:solidFill>
              </a:rPr>
              <a:t>」</a:t>
            </a:r>
            <a:r>
              <a:rPr lang="en-US" altLang="ja-JP" sz="1600" dirty="0">
                <a:solidFill>
                  <a:prstClr val="black"/>
                </a:solidFill>
              </a:rPr>
              <a:t>『</a:t>
            </a:r>
            <a:r>
              <a:rPr lang="ja-JP" altLang="en-US" sz="1600" dirty="0">
                <a:solidFill>
                  <a:prstClr val="black"/>
                </a:solidFill>
              </a:rPr>
              <a:t>日本語学</a:t>
            </a:r>
            <a:r>
              <a:rPr lang="en-US" altLang="ja-JP" sz="1600" dirty="0">
                <a:solidFill>
                  <a:prstClr val="black"/>
                </a:solidFill>
              </a:rPr>
              <a:t>』4</a:t>
            </a:r>
            <a:r>
              <a:rPr lang="ja-JP" altLang="en-US" sz="1600" dirty="0">
                <a:solidFill>
                  <a:prstClr val="black"/>
                </a:solidFill>
              </a:rPr>
              <a:t>：</a:t>
            </a:r>
            <a:r>
              <a:rPr lang="en-US" altLang="ja-JP" sz="1600" dirty="0">
                <a:solidFill>
                  <a:prstClr val="black"/>
                </a:solidFill>
              </a:rPr>
              <a:t>62-75</a:t>
            </a:r>
          </a:p>
          <a:p>
            <a:pPr marL="0" lvl="0" indent="0">
              <a:buNone/>
            </a:pPr>
            <a:r>
              <a:rPr lang="ja-JP" altLang="en-US" sz="1600" dirty="0">
                <a:solidFill>
                  <a:prstClr val="black"/>
                </a:solidFill>
              </a:rPr>
              <a:t>山梨正明　（</a:t>
            </a:r>
            <a:r>
              <a:rPr lang="en-US" altLang="ja-JP" sz="1600" dirty="0">
                <a:solidFill>
                  <a:prstClr val="black"/>
                </a:solidFill>
              </a:rPr>
              <a:t>2019</a:t>
            </a:r>
            <a:r>
              <a:rPr lang="ja-JP" altLang="en-US" sz="1600" dirty="0">
                <a:solidFill>
                  <a:prstClr val="black"/>
                </a:solidFill>
              </a:rPr>
              <a:t>）</a:t>
            </a:r>
            <a:r>
              <a:rPr lang="en-US" altLang="ja-JP" sz="1600" dirty="0">
                <a:solidFill>
                  <a:prstClr val="black"/>
                </a:solidFill>
              </a:rPr>
              <a:t>『</a:t>
            </a:r>
            <a:r>
              <a:rPr lang="ja-JP" altLang="en-US" sz="1600" dirty="0">
                <a:solidFill>
                  <a:prstClr val="black"/>
                </a:solidFill>
              </a:rPr>
              <a:t>日・英語の発想と論理　</a:t>
            </a:r>
            <a:r>
              <a:rPr lang="ja-JP" altLang="en-US" sz="1600" dirty="0" err="1">
                <a:solidFill>
                  <a:prstClr val="black"/>
                </a:solidFill>
              </a:rPr>
              <a:t>ー</a:t>
            </a:r>
            <a:r>
              <a:rPr lang="ja-JP" altLang="en-US" sz="1600" dirty="0">
                <a:solidFill>
                  <a:prstClr val="black"/>
                </a:solidFill>
              </a:rPr>
              <a:t>認知モードの対称分析</a:t>
            </a:r>
            <a:r>
              <a:rPr lang="ja-JP" altLang="en-US" sz="1600" dirty="0" err="1">
                <a:solidFill>
                  <a:prstClr val="black"/>
                </a:solidFill>
              </a:rPr>
              <a:t>ー</a:t>
            </a:r>
            <a:r>
              <a:rPr lang="en-US" altLang="ja-JP" sz="1600" dirty="0">
                <a:solidFill>
                  <a:prstClr val="black"/>
                </a:solidFill>
              </a:rPr>
              <a:t>』</a:t>
            </a:r>
            <a:r>
              <a:rPr lang="ja-JP" altLang="en-US" sz="1600" dirty="0">
                <a:solidFill>
                  <a:prstClr val="black"/>
                </a:solidFill>
              </a:rPr>
              <a:t> 開拓社，東京．</a:t>
            </a:r>
            <a:endParaRPr lang="en-US" altLang="ja-JP" sz="1600" dirty="0">
              <a:solidFill>
                <a:prstClr val="black"/>
              </a:solidFill>
            </a:endParaRPr>
          </a:p>
          <a:p>
            <a:pPr marL="0" lvl="0" indent="0">
              <a:buNone/>
            </a:pPr>
            <a:r>
              <a:rPr lang="en-US" altLang="ja-JP" sz="1600" dirty="0" err="1"/>
              <a:t>Radden</a:t>
            </a:r>
            <a:r>
              <a:rPr lang="en-US" altLang="ja-JP" sz="1600" dirty="0"/>
              <a:t>, Gunter and </a:t>
            </a:r>
            <a:r>
              <a:rPr lang="en-US" altLang="ja-JP" sz="1600" dirty="0" err="1"/>
              <a:t>Zolt</a:t>
            </a:r>
            <a:r>
              <a:rPr lang="en-US" altLang="ja-JP" sz="1600" dirty="0" err="1">
                <a:latin typeface="ＭＳ Ｐゴシック" panose="020B0600070205080204" pitchFamily="50" charset="-128"/>
              </a:rPr>
              <a:t>á</a:t>
            </a:r>
            <a:r>
              <a:rPr lang="en-US" altLang="ja-JP" sz="1600" dirty="0" err="1"/>
              <a:t>n</a:t>
            </a:r>
            <a:r>
              <a:rPr lang="en-US" altLang="ja-JP" sz="1600" dirty="0"/>
              <a:t> </a:t>
            </a:r>
            <a:r>
              <a:rPr lang="en-US" altLang="ja-JP" sz="1600" dirty="0" err="1"/>
              <a:t>Kovecses</a:t>
            </a:r>
            <a:r>
              <a:rPr lang="en-US" altLang="ja-JP" sz="1600" dirty="0"/>
              <a:t> </a:t>
            </a:r>
            <a:r>
              <a:rPr lang="ja-JP" altLang="en-US" sz="1600" dirty="0"/>
              <a:t>（</a:t>
            </a:r>
            <a:r>
              <a:rPr lang="en-US" altLang="ja-JP" sz="1600" dirty="0"/>
              <a:t>1999</a:t>
            </a:r>
            <a:r>
              <a:rPr lang="ja-JP" altLang="en-US" sz="1600" dirty="0"/>
              <a:t>）　“</a:t>
            </a:r>
            <a:r>
              <a:rPr lang="en-US" altLang="ja-JP" sz="1600" dirty="0"/>
              <a:t>Towards</a:t>
            </a:r>
            <a:r>
              <a:rPr lang="ja-JP" altLang="en-US" sz="1600" dirty="0"/>
              <a:t> </a:t>
            </a:r>
            <a:r>
              <a:rPr lang="en-US" altLang="ja-JP" sz="1600" dirty="0"/>
              <a:t>a Theory of Metonymy,” </a:t>
            </a:r>
            <a:r>
              <a:rPr lang="en-US" altLang="ja-JP" sz="1600" i="1" dirty="0"/>
              <a:t>Metonymy in Language and Thought</a:t>
            </a:r>
            <a:r>
              <a:rPr lang="en-US" altLang="ja-JP" sz="1600" dirty="0"/>
              <a:t>, ed. Klaus-Uwe Panther and Gunter </a:t>
            </a:r>
            <a:r>
              <a:rPr lang="en-US" altLang="ja-JP" sz="1600" dirty="0" err="1"/>
              <a:t>Radden</a:t>
            </a:r>
            <a:r>
              <a:rPr lang="en-US" altLang="ja-JP" sz="1600" dirty="0"/>
              <a:t>, 17-60, John Benjamins, Amsterdam. </a:t>
            </a:r>
            <a:endParaRPr lang="ja-JP" altLang="en-US" sz="16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48</a:t>
            </a:fld>
            <a:endParaRPr kumimoji="1" lang="ja-JP" altLang="en-US"/>
          </a:p>
        </p:txBody>
      </p:sp>
    </p:spTree>
    <p:extLst>
      <p:ext uri="{BB962C8B-B14F-4D97-AF65-F5344CB8AC3E}">
        <p14:creationId xmlns:p14="http://schemas.microsoft.com/office/powerpoint/2010/main" val="22300988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おわりに</a:t>
            </a:r>
            <a:endParaRPr kumimoji="1" lang="ja-JP" altLang="en-US" dirty="0"/>
          </a:p>
        </p:txBody>
      </p:sp>
      <p:sp>
        <p:nvSpPr>
          <p:cNvPr id="3" name="コンテンツ プレースホルダー 2"/>
          <p:cNvSpPr>
            <a:spLocks noGrp="1"/>
          </p:cNvSpPr>
          <p:nvPr>
            <p:ph idx="1"/>
          </p:nvPr>
        </p:nvSpPr>
        <p:spPr/>
        <p:txBody>
          <a:bodyPr/>
          <a:lstStyle/>
          <a:p>
            <a:pPr marL="0" indent="0">
              <a:buNone/>
            </a:pPr>
            <a:r>
              <a:rPr kumimoji="1" lang="ja-JP" altLang="en-US" sz="6000" dirty="0" smtClean="0"/>
              <a:t>ご清聴ありがとうございました</a:t>
            </a:r>
            <a:endParaRPr kumimoji="1" lang="en-US" altLang="ja-JP" sz="6000" dirty="0" smtClean="0"/>
          </a:p>
          <a:p>
            <a:pPr marL="0" indent="0">
              <a:buNone/>
            </a:pPr>
            <a:endParaRPr lang="en-US" altLang="ja-JP" dirty="0"/>
          </a:p>
          <a:p>
            <a:pPr marL="0" indent="0">
              <a:buNone/>
            </a:pP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49</a:t>
            </a:fld>
            <a:endParaRPr kumimoji="1"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127" y="3088433"/>
            <a:ext cx="3670158" cy="2593909"/>
          </a:xfrm>
          <a:prstGeom prst="rect">
            <a:avLst/>
          </a:prstGeom>
        </p:spPr>
      </p:pic>
    </p:spTree>
    <p:extLst>
      <p:ext uri="{BB962C8B-B14F-4D97-AF65-F5344CB8AC3E}">
        <p14:creationId xmlns:p14="http://schemas.microsoft.com/office/powerpoint/2010/main" val="1000228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44501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r>
              <a:rPr kumimoji="1" lang="ja-JP" altLang="en-US" dirty="0" smtClean="0">
                <a:solidFill>
                  <a:schemeClr val="accent4">
                    <a:lumMod val="75000"/>
                  </a:schemeClr>
                </a:solidFill>
              </a:rPr>
              <a:t>理論的枠組み</a:t>
            </a:r>
            <a:r>
              <a:rPr kumimoji="1" lang="en-US" altLang="ja-JP" dirty="0" smtClean="0"/>
              <a:t/>
            </a:r>
            <a:br>
              <a:rPr kumimoji="1" lang="en-US" altLang="ja-JP" dirty="0" smtClean="0"/>
            </a:br>
            <a:r>
              <a:rPr kumimoji="1" lang="ja-JP" altLang="en-US" dirty="0" smtClean="0"/>
              <a:t>概念メタファー　</a:t>
            </a:r>
            <a:r>
              <a:rPr kumimoji="1" lang="en-US" altLang="ja-JP" b="1" dirty="0" err="1" smtClean="0"/>
              <a:t>Lakoff</a:t>
            </a:r>
            <a:r>
              <a:rPr kumimoji="1" lang="en-US" altLang="ja-JP" b="1" dirty="0" smtClean="0"/>
              <a:t> &amp; Johnson (1980)</a:t>
            </a:r>
            <a:endParaRPr kumimoji="1" lang="ja-JP" altLang="en-US" b="1" dirty="0"/>
          </a:p>
        </p:txBody>
      </p:sp>
      <p:sp>
        <p:nvSpPr>
          <p:cNvPr id="3" name="コンテンツ プレースホルダー 2"/>
          <p:cNvSpPr>
            <a:spLocks noGrp="1"/>
          </p:cNvSpPr>
          <p:nvPr>
            <p:ph idx="1"/>
          </p:nvPr>
        </p:nvSpPr>
        <p:spPr>
          <a:xfrm>
            <a:off x="417249" y="2118049"/>
            <a:ext cx="11230253" cy="4058914"/>
          </a:xfrm>
        </p:spPr>
        <p:txBody>
          <a:bodyPr>
            <a:normAutofit fontScale="70000" lnSpcReduction="20000"/>
          </a:bodyPr>
          <a:lstStyle/>
          <a:p>
            <a:pPr marL="0" indent="0">
              <a:buNone/>
            </a:pPr>
            <a:endParaRPr lang="en-US" altLang="ja-JP" dirty="0" smtClean="0"/>
          </a:p>
          <a:p>
            <a:pPr marL="0" indent="0">
              <a:buNone/>
            </a:pPr>
            <a:r>
              <a:rPr lang="ja-JP" altLang="ja-JP" sz="5200" dirty="0" smtClean="0"/>
              <a:t>それ</a:t>
            </a:r>
            <a:r>
              <a:rPr lang="ja-JP" altLang="ja-JP" sz="5200" dirty="0"/>
              <a:t>まで修辞学的（文学的装飾）な単なる</a:t>
            </a:r>
            <a:r>
              <a:rPr lang="ja-JP" altLang="ja-JP" sz="5200" dirty="0" smtClean="0"/>
              <a:t>こと</a:t>
            </a:r>
            <a:endParaRPr lang="en-US" altLang="ja-JP" sz="5200" dirty="0" smtClean="0"/>
          </a:p>
          <a:p>
            <a:pPr marL="0" indent="0">
              <a:buNone/>
            </a:pPr>
            <a:r>
              <a:rPr lang="ja-JP" altLang="ja-JP" sz="5200" dirty="0" err="1" smtClean="0"/>
              <a:t>ばの</a:t>
            </a:r>
            <a:r>
              <a:rPr lang="ja-JP" altLang="ja-JP" sz="5200" dirty="0"/>
              <a:t>問題として</a:t>
            </a:r>
            <a:r>
              <a:rPr lang="ja-JP" altLang="ja-JP" sz="5200" dirty="0" smtClean="0"/>
              <a:t>捉えられて</a:t>
            </a:r>
            <a:r>
              <a:rPr lang="ja-JP" altLang="ja-JP" sz="5200" dirty="0"/>
              <a:t>きた</a:t>
            </a:r>
            <a:r>
              <a:rPr lang="ja-JP" altLang="ja-JP" sz="5200" dirty="0" smtClean="0"/>
              <a:t>メタファー</a:t>
            </a:r>
            <a:r>
              <a:rPr lang="ja-JP" altLang="en-US" sz="5200" dirty="0"/>
              <a:t>を</a:t>
            </a:r>
            <a:r>
              <a:rPr lang="ja-JP" altLang="en-US" sz="5200" dirty="0" smtClean="0"/>
              <a:t>外界</a:t>
            </a:r>
            <a:r>
              <a:rPr lang="ja-JP" altLang="ja-JP" sz="5200" dirty="0" smtClean="0"/>
              <a:t>において</a:t>
            </a:r>
            <a:endParaRPr lang="en-US" altLang="ja-JP" sz="5200" dirty="0" smtClean="0"/>
          </a:p>
          <a:p>
            <a:pPr marL="0" indent="0">
              <a:buNone/>
            </a:pPr>
            <a:r>
              <a:rPr lang="ja-JP" altLang="ja-JP" sz="5200" dirty="0" smtClean="0"/>
              <a:t>の</a:t>
            </a:r>
            <a:r>
              <a:rPr lang="ja-JP" altLang="ja-JP" sz="5200" dirty="0"/>
              <a:t>身体性を通じて得た認識</a:t>
            </a:r>
            <a:r>
              <a:rPr lang="ja-JP" altLang="ja-JP" sz="5200" dirty="0" smtClean="0"/>
              <a:t>や概念</a:t>
            </a:r>
            <a:r>
              <a:rPr lang="ja-JP" altLang="ja-JP" sz="5200" dirty="0"/>
              <a:t>に起因すると</a:t>
            </a:r>
            <a:r>
              <a:rPr lang="ja-JP" altLang="ja-JP" sz="5200" dirty="0" smtClean="0"/>
              <a:t>す</a:t>
            </a:r>
            <a:r>
              <a:rPr lang="ja-JP" altLang="en-US" sz="5200" dirty="0" smtClean="0"/>
              <a:t>る理論　　　　</a:t>
            </a:r>
            <a:endParaRPr lang="en-US" altLang="ja-JP" sz="5200" dirty="0" smtClean="0"/>
          </a:p>
          <a:p>
            <a:pPr marL="0" indent="0">
              <a:buNone/>
            </a:pPr>
            <a:endParaRPr lang="en-US" altLang="ja-JP" sz="5200" dirty="0" smtClean="0"/>
          </a:p>
          <a:p>
            <a:pPr marL="0" indent="0">
              <a:buNone/>
            </a:pPr>
            <a:r>
              <a:rPr lang="ja-JP" altLang="en-US" sz="5200" dirty="0" smtClean="0"/>
              <a:t>＊より抽象的な概念をより具体的な概念で理解する</a:t>
            </a:r>
            <a:endParaRPr lang="en-US" altLang="ja-JP" sz="5200" dirty="0" smtClean="0"/>
          </a:p>
          <a:p>
            <a:pPr marL="0" indent="0">
              <a:buNone/>
            </a:pPr>
            <a:endParaRPr kumimoji="1" lang="en-US" altLang="ja-JP" dirty="0" smtClean="0"/>
          </a:p>
          <a:p>
            <a:pPr marL="0" indent="0">
              <a:buNone/>
            </a:pPr>
            <a:r>
              <a:rPr kumimoji="1" lang="ja-JP" altLang="en-US" dirty="0"/>
              <a:t>　</a:t>
            </a:r>
            <a:r>
              <a:rPr kumimoji="1"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5</a:t>
            </a:fld>
            <a:endParaRPr kumimoji="1" lang="ja-JP" altLang="en-US"/>
          </a:p>
        </p:txBody>
      </p:sp>
    </p:spTree>
    <p:extLst>
      <p:ext uri="{BB962C8B-B14F-4D97-AF65-F5344CB8AC3E}">
        <p14:creationId xmlns:p14="http://schemas.microsoft.com/office/powerpoint/2010/main" val="782126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81120"/>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r>
              <a:rPr kumimoji="1" lang="ja-JP" altLang="en-US" dirty="0" smtClean="0"/>
              <a:t>認知言語学　概念</a:t>
            </a:r>
            <a:r>
              <a:rPr lang="ja-JP" altLang="en-US" dirty="0" smtClean="0"/>
              <a:t>・メタファー</a:t>
            </a:r>
            <a:endParaRPr kumimoji="1" lang="ja-JP" altLang="en-US" dirty="0"/>
          </a:p>
        </p:txBody>
      </p:sp>
      <p:sp>
        <p:nvSpPr>
          <p:cNvPr id="3" name="コンテンツ プレースホルダー 2"/>
          <p:cNvSpPr>
            <a:spLocks noGrp="1"/>
          </p:cNvSpPr>
          <p:nvPr>
            <p:ph idx="1"/>
          </p:nvPr>
        </p:nvSpPr>
        <p:spPr>
          <a:xfrm>
            <a:off x="585925" y="1825625"/>
            <a:ext cx="11168109" cy="4351338"/>
          </a:xfrm>
        </p:spPr>
        <p:txBody>
          <a:bodyPr>
            <a:normAutofit fontScale="92500"/>
          </a:bodyPr>
          <a:lstStyle/>
          <a:p>
            <a:r>
              <a:rPr lang="ja-JP" altLang="ja-JP" sz="3600" dirty="0"/>
              <a:t>意味＝</a:t>
            </a:r>
            <a:r>
              <a:rPr lang="ja-JP" altLang="ja-JP" sz="3600" dirty="0" smtClean="0"/>
              <a:t>概念</a:t>
            </a:r>
            <a:endParaRPr lang="ja-JP" altLang="ja-JP" sz="3600" dirty="0"/>
          </a:p>
          <a:p>
            <a:r>
              <a:rPr lang="ja-JP" altLang="ja-JP" sz="3600" dirty="0"/>
              <a:t>概念　</a:t>
            </a:r>
          </a:p>
          <a:p>
            <a:pPr marL="0" indent="0">
              <a:buNone/>
            </a:pPr>
            <a:r>
              <a:rPr lang="en-US" altLang="ja-JP" sz="3600" dirty="0" smtClean="0"/>
              <a:t>  </a:t>
            </a:r>
            <a:r>
              <a:rPr lang="ja-JP" altLang="ja-JP" sz="3600" dirty="0" smtClean="0"/>
              <a:t>身体性</a:t>
            </a:r>
            <a:r>
              <a:rPr lang="ja-JP" altLang="ja-JP" sz="3600" dirty="0"/>
              <a:t>　</a:t>
            </a:r>
            <a:r>
              <a:rPr lang="en-US" altLang="ja-JP" sz="3600" dirty="0"/>
              <a:t>⇒</a:t>
            </a:r>
            <a:r>
              <a:rPr lang="ja-JP" altLang="ja-JP" sz="3600" dirty="0"/>
              <a:t>　外的環境との関わり　</a:t>
            </a:r>
            <a:r>
              <a:rPr lang="en-US" altLang="ja-JP" sz="3600" dirty="0"/>
              <a:t>⇒</a:t>
            </a:r>
            <a:r>
              <a:rPr lang="ja-JP" altLang="ja-JP" sz="3600" dirty="0"/>
              <a:t>　イメージ・</a:t>
            </a:r>
            <a:r>
              <a:rPr lang="ja-JP" altLang="ja-JP" sz="3600" dirty="0" smtClean="0"/>
              <a:t>スキーマ</a:t>
            </a:r>
            <a:endParaRPr lang="en-US" altLang="ja-JP" sz="3600" dirty="0" smtClean="0"/>
          </a:p>
          <a:p>
            <a:pPr marL="0" indent="0">
              <a:buNone/>
            </a:pPr>
            <a:r>
              <a:rPr lang="en-US" altLang="ja-JP" sz="3600" dirty="0"/>
              <a:t> </a:t>
            </a:r>
            <a:r>
              <a:rPr lang="en-US" altLang="ja-JP" sz="3600" dirty="0" smtClean="0"/>
              <a:t>                                                                      </a:t>
            </a:r>
            <a:r>
              <a:rPr lang="ja-JP" altLang="ja-JP" sz="3600" dirty="0" smtClean="0"/>
              <a:t>感情</a:t>
            </a:r>
            <a:r>
              <a:rPr lang="ja-JP" altLang="ja-JP" sz="3600" dirty="0"/>
              <a:t>　判断　投射</a:t>
            </a:r>
          </a:p>
          <a:p>
            <a:pPr marL="0" indent="0">
              <a:buNone/>
            </a:pPr>
            <a:r>
              <a:rPr lang="en-US" altLang="ja-JP" sz="3600" dirty="0"/>
              <a:t> </a:t>
            </a:r>
            <a:r>
              <a:rPr lang="en-US" altLang="ja-JP" sz="3600" dirty="0" smtClean="0"/>
              <a:t>  </a:t>
            </a:r>
            <a:r>
              <a:rPr lang="ja-JP" altLang="ja-JP" sz="3600" dirty="0" smtClean="0"/>
              <a:t>身体</a:t>
            </a:r>
            <a:r>
              <a:rPr lang="ja-JP" altLang="ja-JP" sz="3600" dirty="0"/>
              <a:t>基盤経験が意味（概念）を作り上げる</a:t>
            </a:r>
          </a:p>
          <a:p>
            <a:pPr marL="0" indent="0">
              <a:buNone/>
            </a:pPr>
            <a:r>
              <a:rPr lang="ja-JP" altLang="en-US" dirty="0" smtClean="0"/>
              <a:t>　　　　　　　　　　　　　　　　　　　　　　　　　　　　　　　　　　　　</a:t>
            </a:r>
            <a:r>
              <a:rPr lang="ja-JP" altLang="en-US" sz="3600" b="1" dirty="0" smtClean="0">
                <a:solidFill>
                  <a:srgbClr val="FF0000"/>
                </a:solidFill>
              </a:rPr>
              <a:t>アンチ</a:t>
            </a:r>
            <a:r>
              <a:rPr lang="en-US" altLang="ja-JP" sz="3600" b="1" dirty="0" smtClean="0">
                <a:solidFill>
                  <a:srgbClr val="FF0000"/>
                </a:solidFill>
              </a:rPr>
              <a:t>UG </a:t>
            </a:r>
            <a:endParaRPr lang="en-US" altLang="ja-JP" sz="3600" b="1" dirty="0">
              <a:solidFill>
                <a:srgbClr val="FF0000"/>
              </a:solidFill>
            </a:endParaRPr>
          </a:p>
          <a:p>
            <a:r>
              <a:rPr lang="ja-JP" altLang="en-US" sz="4000" dirty="0" smtClean="0"/>
              <a:t>メタファー</a:t>
            </a:r>
            <a:r>
              <a:rPr lang="ja-JP" altLang="en-US" dirty="0" smtClean="0"/>
              <a:t>　</a:t>
            </a:r>
            <a:r>
              <a:rPr lang="ja-JP" altLang="en-US" sz="4400" b="1" dirty="0" smtClean="0"/>
              <a:t>：</a:t>
            </a:r>
            <a:r>
              <a:rPr lang="ja-JP" altLang="en-US" dirty="0" smtClean="0"/>
              <a:t>　</a:t>
            </a:r>
            <a:r>
              <a:rPr lang="ja-JP" altLang="en-US" sz="3600" dirty="0" smtClean="0"/>
              <a:t>ことばの問題ではなく概念の問題</a:t>
            </a:r>
            <a:endParaRPr lang="en-US" altLang="ja-JP" sz="3600" dirty="0"/>
          </a:p>
          <a:p>
            <a:pPr marL="0" indent="0">
              <a:buNone/>
            </a:pPr>
            <a:endParaRPr lang="en-US" altLang="ja-JP" dirty="0" smtClean="0"/>
          </a:p>
          <a:p>
            <a:pPr marL="0" indent="0">
              <a:buNone/>
            </a:pPr>
            <a:endParaRPr kumimoji="1" lang="en-US" altLang="ja-JP" dirty="0"/>
          </a:p>
          <a:p>
            <a:pPr marL="0" indent="0">
              <a:buNone/>
            </a:pPr>
            <a:endParaRPr lang="en-US" altLang="ja-JP" dirty="0" smtClean="0"/>
          </a:p>
          <a:p>
            <a:pPr marL="0" indent="0">
              <a:buNone/>
            </a:pPr>
            <a:endParaRPr kumimoji="1" lang="en-US" altLang="ja-JP"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6</a:t>
            </a:fld>
            <a:endParaRPr kumimoji="1" lang="ja-JP" altLang="en-US"/>
          </a:p>
        </p:txBody>
      </p:sp>
    </p:spTree>
    <p:extLst>
      <p:ext uri="{BB962C8B-B14F-4D97-AF65-F5344CB8AC3E}">
        <p14:creationId xmlns:p14="http://schemas.microsoft.com/office/powerpoint/2010/main" val="371304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6887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r>
              <a:rPr kumimoji="1" lang="ja-JP" altLang="en-US" dirty="0" smtClean="0"/>
              <a:t>身体基盤経験とメタファー</a:t>
            </a:r>
            <a:endParaRPr kumimoji="1" lang="ja-JP" altLang="en-US" dirty="0"/>
          </a:p>
        </p:txBody>
      </p:sp>
      <p:sp>
        <p:nvSpPr>
          <p:cNvPr id="3" name="コンテンツ プレースホルダー 2"/>
          <p:cNvSpPr>
            <a:spLocks noGrp="1"/>
          </p:cNvSpPr>
          <p:nvPr>
            <p:ph idx="1"/>
          </p:nvPr>
        </p:nvSpPr>
        <p:spPr>
          <a:xfrm>
            <a:off x="838200" y="1349406"/>
            <a:ext cx="10515600" cy="5140171"/>
          </a:xfrm>
        </p:spPr>
        <p:txBody>
          <a:bodyPr>
            <a:normAutofit/>
          </a:bodyPr>
          <a:lstStyle/>
          <a:p>
            <a:pPr marL="0" indent="0">
              <a:buNone/>
            </a:pPr>
            <a:r>
              <a:rPr lang="en-US" altLang="ja-JP" dirty="0">
                <a:solidFill>
                  <a:schemeClr val="accent2"/>
                </a:solidFill>
              </a:rPr>
              <a:t>HAPPY IS UP ; SAD IS DOWN </a:t>
            </a:r>
            <a:r>
              <a:rPr lang="ja-JP" altLang="en-US" dirty="0"/>
              <a:t>＜楽しきは上</a:t>
            </a:r>
            <a:r>
              <a:rPr lang="en-US" altLang="ja-JP" dirty="0"/>
              <a:t>, </a:t>
            </a:r>
            <a:r>
              <a:rPr lang="ja-JP" altLang="en-US" dirty="0"/>
              <a:t>悲しきは下＞</a:t>
            </a:r>
            <a:endParaRPr lang="en-US" altLang="ja-JP" dirty="0"/>
          </a:p>
          <a:p>
            <a:pPr marL="0" indent="0">
              <a:buNone/>
            </a:pPr>
            <a:r>
              <a:rPr kumimoji="1" lang="ja-JP" altLang="en-US" dirty="0" smtClean="0"/>
              <a:t>高校野球のサヨナラゲーム</a:t>
            </a:r>
            <a:endParaRPr kumimoji="1" lang="en-US" altLang="ja-JP" dirty="0" smtClean="0"/>
          </a:p>
          <a:p>
            <a:pPr marL="0" indent="0">
              <a:buNone/>
            </a:pPr>
            <a:r>
              <a:rPr lang="ja-JP" altLang="en-US" dirty="0" smtClean="0"/>
              <a:t>　　勝者</a:t>
            </a:r>
            <a:r>
              <a:rPr lang="en-US" altLang="ja-JP" dirty="0" smtClean="0"/>
              <a:t>(UP)</a:t>
            </a:r>
            <a:r>
              <a:rPr lang="ja-JP" altLang="en-US" dirty="0" smtClean="0"/>
              <a:t>と敗者</a:t>
            </a:r>
            <a:r>
              <a:rPr lang="en-US" altLang="ja-JP" dirty="0" smtClean="0"/>
              <a:t>(DOWN)</a:t>
            </a:r>
            <a:endParaRPr lang="en-US" altLang="ja-JP" dirty="0"/>
          </a:p>
          <a:p>
            <a:pPr marL="0" indent="0">
              <a:buNone/>
            </a:pPr>
            <a:endParaRPr kumimoji="1" lang="en-US" altLang="ja-JP" dirty="0" smtClean="0"/>
          </a:p>
          <a:p>
            <a:pPr marL="0" indent="0">
              <a:buNone/>
            </a:pPr>
            <a:endParaRPr lang="en-US" altLang="ja-JP" dirty="0" smtClean="0">
              <a:solidFill>
                <a:schemeClr val="accent2"/>
              </a:solidFill>
            </a:endParaRPr>
          </a:p>
          <a:p>
            <a:pPr marL="0" indent="0">
              <a:buNone/>
            </a:pPr>
            <a:endParaRPr lang="en-US" altLang="ja-JP" dirty="0">
              <a:solidFill>
                <a:schemeClr val="accent2"/>
              </a:solidFill>
            </a:endParaRPr>
          </a:p>
          <a:p>
            <a:pPr marL="0" indent="0">
              <a:buNone/>
            </a:pPr>
            <a:endParaRPr lang="en-US" altLang="ja-JP" dirty="0" smtClean="0">
              <a:solidFill>
                <a:schemeClr val="accent2"/>
              </a:solidFill>
            </a:endParaRPr>
          </a:p>
          <a:p>
            <a:pPr marL="0" indent="0">
              <a:buNone/>
            </a:pPr>
            <a:r>
              <a:rPr lang="en-US" altLang="ja-JP" dirty="0" smtClean="0">
                <a:solidFill>
                  <a:schemeClr val="accent2"/>
                </a:solidFill>
              </a:rPr>
              <a:t>AFFECTATION </a:t>
            </a:r>
            <a:r>
              <a:rPr lang="en-US" altLang="ja-JP" dirty="0">
                <a:solidFill>
                  <a:schemeClr val="accent2"/>
                </a:solidFill>
              </a:rPr>
              <a:t>IS WARMTH </a:t>
            </a:r>
            <a:r>
              <a:rPr lang="ja-JP" altLang="en-US" dirty="0"/>
              <a:t>＜</a:t>
            </a:r>
            <a:r>
              <a:rPr lang="ja-JP" altLang="en-US" dirty="0" smtClean="0"/>
              <a:t>愛情</a:t>
            </a:r>
            <a:r>
              <a:rPr lang="ja-JP" altLang="en-US" dirty="0"/>
              <a:t>は温かさで</a:t>
            </a:r>
            <a:r>
              <a:rPr lang="ja-JP" altLang="en-US" dirty="0" smtClean="0"/>
              <a:t>ある＞）</a:t>
            </a:r>
            <a:endParaRPr lang="en-US" altLang="ja-JP" dirty="0"/>
          </a:p>
          <a:p>
            <a:pPr marL="0" indent="0">
              <a:buNone/>
            </a:pPr>
            <a:r>
              <a:rPr kumimoji="1" lang="ja-JP" altLang="en-US" dirty="0" smtClean="0"/>
              <a:t>　　母の体温（愛情）を感じる乳児　</a:t>
            </a:r>
            <a:r>
              <a:rPr lang="ja-JP" altLang="en-US" dirty="0" smtClean="0"/>
              <a:t>（共感覚性）</a:t>
            </a:r>
            <a:endParaRPr kumimoji="1" lang="en-US" altLang="ja-JP" dirty="0" smtClean="0"/>
          </a:p>
        </p:txBody>
      </p:sp>
      <p:sp>
        <p:nvSpPr>
          <p:cNvPr id="6" name="スライド番号プレースホルダー 5"/>
          <p:cNvSpPr>
            <a:spLocks noGrp="1"/>
          </p:cNvSpPr>
          <p:nvPr>
            <p:ph type="sldNum" sz="quarter" idx="12"/>
          </p:nvPr>
        </p:nvSpPr>
        <p:spPr/>
        <p:txBody>
          <a:bodyPr/>
          <a:lstStyle/>
          <a:p>
            <a:fld id="{6070A1FA-3E1F-45FE-92CF-4B7E6467E80C}" type="slidenum">
              <a:rPr kumimoji="1" lang="ja-JP" altLang="en-US" smtClean="0"/>
              <a:t>7</a:t>
            </a:fld>
            <a:endParaRPr kumimoji="1" lang="ja-JP" altLang="en-US"/>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894" y="3526234"/>
            <a:ext cx="3437693" cy="2750155"/>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8948" y="1976776"/>
            <a:ext cx="3751111" cy="2590611"/>
          </a:xfrm>
          <a:prstGeom prst="rect">
            <a:avLst/>
          </a:prstGeom>
        </p:spPr>
      </p:pic>
    </p:spTree>
    <p:extLst>
      <p:ext uri="{BB962C8B-B14F-4D97-AF65-F5344CB8AC3E}">
        <p14:creationId xmlns:p14="http://schemas.microsoft.com/office/powerpoint/2010/main" val="3552458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34467"/>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lstStyle/>
          <a:p>
            <a:r>
              <a:rPr lang="ja-JP" altLang="en-US" b="1" dirty="0" smtClean="0">
                <a:solidFill>
                  <a:schemeClr val="accent1"/>
                </a:solidFill>
              </a:rPr>
              <a:t>先行研究：概念</a:t>
            </a:r>
            <a:r>
              <a:rPr lang="ja-JP" altLang="en-US" b="1" dirty="0">
                <a:solidFill>
                  <a:schemeClr val="accent1"/>
                </a:solidFill>
              </a:rPr>
              <a:t>メタファー</a:t>
            </a:r>
            <a:endParaRPr kumimoji="1" lang="ja-JP" altLang="en-US" b="1" dirty="0">
              <a:solidFill>
                <a:schemeClr val="accent1"/>
              </a:solidFill>
            </a:endParaRPr>
          </a:p>
        </p:txBody>
      </p:sp>
      <p:sp>
        <p:nvSpPr>
          <p:cNvPr id="3" name="コンテンツ プレースホルダー 2"/>
          <p:cNvSpPr>
            <a:spLocks noGrp="1"/>
          </p:cNvSpPr>
          <p:nvPr>
            <p:ph idx="1"/>
          </p:nvPr>
        </p:nvSpPr>
        <p:spPr/>
        <p:txBody>
          <a:bodyPr>
            <a:normAutofit/>
          </a:bodyPr>
          <a:lstStyle/>
          <a:p>
            <a:r>
              <a:rPr lang="ja-JP" altLang="en-US" sz="3900" dirty="0"/>
              <a:t>導管メタファー　（</a:t>
            </a:r>
            <a:r>
              <a:rPr lang="en-US" altLang="ja-JP" sz="3900" dirty="0"/>
              <a:t>conduit metaphors</a:t>
            </a:r>
            <a:r>
              <a:rPr lang="en-US" altLang="ja-JP" sz="3900" dirty="0" smtClean="0"/>
              <a:t>)</a:t>
            </a:r>
          </a:p>
          <a:p>
            <a:r>
              <a:rPr lang="ja-JP" altLang="en-US" sz="3900" dirty="0"/>
              <a:t>構造のメタファー　（</a:t>
            </a:r>
            <a:r>
              <a:rPr lang="en-US" altLang="ja-JP" sz="3900" dirty="0"/>
              <a:t>structural metaphor</a:t>
            </a:r>
            <a:r>
              <a:rPr lang="en-US" altLang="ja-JP" sz="3900" dirty="0" smtClean="0"/>
              <a:t>)</a:t>
            </a:r>
          </a:p>
          <a:p>
            <a:r>
              <a:rPr lang="ja-JP" altLang="en-US" sz="3900" dirty="0"/>
              <a:t>方向づけのメタファー　（</a:t>
            </a:r>
            <a:r>
              <a:rPr lang="en-US" altLang="ja-JP" sz="3900" dirty="0" err="1"/>
              <a:t>orientational</a:t>
            </a:r>
            <a:r>
              <a:rPr lang="en-US" altLang="ja-JP" sz="3900" dirty="0"/>
              <a:t> metaphors</a:t>
            </a:r>
            <a:r>
              <a:rPr lang="en-US" altLang="ja-JP" sz="3900" dirty="0" smtClean="0"/>
              <a:t>)</a:t>
            </a:r>
          </a:p>
          <a:p>
            <a:r>
              <a:rPr lang="ja-JP" altLang="en-US" sz="3900" dirty="0"/>
              <a:t>存在のメタファー　（</a:t>
            </a:r>
            <a:r>
              <a:rPr lang="en-US" altLang="ja-JP" sz="3900" dirty="0"/>
              <a:t>ontological metaphors</a:t>
            </a:r>
            <a:r>
              <a:rPr lang="en-US" altLang="ja-JP" sz="3900" dirty="0" smtClean="0"/>
              <a:t>)</a:t>
            </a:r>
          </a:p>
          <a:p>
            <a:r>
              <a:rPr lang="ja-JP" altLang="en-US" sz="3900" dirty="0"/>
              <a:t>プライマリー・メタファー　（</a:t>
            </a:r>
            <a:r>
              <a:rPr lang="en-US" altLang="ja-JP" sz="3900" dirty="0"/>
              <a:t>primary metaphors)</a:t>
            </a:r>
            <a:endParaRPr lang="en-US" altLang="ja-JP" sz="3900"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6070A1FA-3E1F-45FE-92CF-4B7E6467E80C}" type="slidenum">
              <a:rPr kumimoji="1" lang="ja-JP" altLang="en-US" smtClean="0"/>
              <a:t>8</a:t>
            </a:fld>
            <a:endParaRPr kumimoji="1" lang="ja-JP" altLang="en-US"/>
          </a:p>
        </p:txBody>
      </p:sp>
    </p:spTree>
    <p:extLst>
      <p:ext uri="{BB962C8B-B14F-4D97-AF65-F5344CB8AC3E}">
        <p14:creationId xmlns:p14="http://schemas.microsoft.com/office/powerpoint/2010/main" val="2290569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1537" y="233266"/>
            <a:ext cx="11105965" cy="1147666"/>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6200000" scaled="1"/>
            <a:tileRect/>
          </a:gradFill>
        </p:spPr>
        <p:txBody>
          <a:bodyPr>
            <a:normAutofit fontScale="90000"/>
          </a:bodyPr>
          <a:lstStyle/>
          <a:p>
            <a:r>
              <a:rPr lang="ja-JP" altLang="en-US" sz="3100" dirty="0">
                <a:solidFill>
                  <a:schemeClr val="accent1"/>
                </a:solidFill>
              </a:rPr>
              <a:t>概念</a:t>
            </a:r>
            <a:r>
              <a:rPr lang="ja-JP" altLang="en-US" sz="3100" dirty="0" smtClean="0">
                <a:solidFill>
                  <a:schemeClr val="accent1"/>
                </a:solidFill>
              </a:rPr>
              <a:t>メタファー</a:t>
            </a:r>
            <a:r>
              <a:rPr lang="en-US" altLang="ja-JP" dirty="0" smtClean="0"/>
              <a:t/>
            </a:r>
            <a:br>
              <a:rPr lang="en-US" altLang="ja-JP" dirty="0" smtClean="0"/>
            </a:br>
            <a:r>
              <a:rPr lang="ja-JP" altLang="en-US" dirty="0" smtClean="0"/>
              <a:t>導管</a:t>
            </a:r>
            <a:r>
              <a:rPr lang="ja-JP" altLang="en-US" dirty="0"/>
              <a:t>メタファー　</a:t>
            </a:r>
            <a:r>
              <a:rPr lang="ja-JP" altLang="en-US" b="1" dirty="0"/>
              <a:t>（</a:t>
            </a:r>
            <a:r>
              <a:rPr lang="en-US" altLang="ja-JP" b="1" dirty="0"/>
              <a:t>conduit metaphors) Reddy (</a:t>
            </a:r>
            <a:r>
              <a:rPr lang="en-US" altLang="ja-JP" b="1" dirty="0" smtClean="0"/>
              <a:t>1979</a:t>
            </a:r>
            <a:r>
              <a:rPr lang="ja-JP" altLang="en-US" b="1" dirty="0" smtClean="0"/>
              <a:t>）</a:t>
            </a:r>
            <a:endParaRPr kumimoji="1" lang="ja-JP" altLang="en-US" b="1" dirty="0"/>
          </a:p>
        </p:txBody>
      </p:sp>
      <p:sp>
        <p:nvSpPr>
          <p:cNvPr id="3" name="コンテンツ プレースホルダー 2"/>
          <p:cNvSpPr>
            <a:spLocks noGrp="1"/>
          </p:cNvSpPr>
          <p:nvPr>
            <p:ph idx="1"/>
          </p:nvPr>
        </p:nvSpPr>
        <p:spPr>
          <a:xfrm>
            <a:off x="630315" y="1520890"/>
            <a:ext cx="10830757" cy="5057192"/>
          </a:xfrm>
        </p:spPr>
        <p:txBody>
          <a:bodyPr>
            <a:normAutofit fontScale="92500" lnSpcReduction="10000"/>
          </a:bodyPr>
          <a:lstStyle/>
          <a:p>
            <a:pPr marL="0" indent="0">
              <a:buNone/>
            </a:pPr>
            <a:r>
              <a:rPr lang="en-US" altLang="ja-JP" dirty="0" smtClean="0">
                <a:solidFill>
                  <a:schemeClr val="accent2"/>
                </a:solidFill>
              </a:rPr>
              <a:t>LINGUISTIC </a:t>
            </a:r>
            <a:r>
              <a:rPr lang="ja-JP" altLang="en-US" dirty="0" smtClean="0">
                <a:solidFill>
                  <a:schemeClr val="accent2"/>
                </a:solidFill>
              </a:rPr>
              <a:t> </a:t>
            </a:r>
            <a:r>
              <a:rPr lang="en-US" altLang="ja-JP" dirty="0" smtClean="0">
                <a:solidFill>
                  <a:schemeClr val="accent2"/>
                </a:solidFill>
              </a:rPr>
              <a:t>EXPRESSIONS ARE CONTAINERS. </a:t>
            </a:r>
          </a:p>
          <a:p>
            <a:pPr marL="0" indent="0">
              <a:buNone/>
            </a:pPr>
            <a:r>
              <a:rPr lang="ja-JP" altLang="en-US" dirty="0" smtClean="0"/>
              <a:t>＜言語表現は容器である＞</a:t>
            </a:r>
            <a:endParaRPr lang="en-US" altLang="ja-JP" dirty="0" smtClean="0"/>
          </a:p>
          <a:p>
            <a:pPr marL="0" indent="0">
              <a:buNone/>
            </a:pPr>
            <a:r>
              <a:rPr lang="en-US" altLang="ja-JP" dirty="0"/>
              <a:t>It’s difficult to</a:t>
            </a:r>
            <a:r>
              <a:rPr lang="en-US" altLang="ja-JP" i="1" dirty="0"/>
              <a:t> put </a:t>
            </a:r>
            <a:r>
              <a:rPr lang="en-US" altLang="ja-JP" dirty="0"/>
              <a:t>my idea</a:t>
            </a:r>
            <a:r>
              <a:rPr lang="en-US" altLang="ja-JP" i="1" dirty="0"/>
              <a:t> into </a:t>
            </a:r>
            <a:r>
              <a:rPr lang="en-US" altLang="ja-JP" dirty="0"/>
              <a:t>words. </a:t>
            </a:r>
            <a:r>
              <a:rPr lang="ja-JP" altLang="en-US" dirty="0"/>
              <a:t>　　</a:t>
            </a:r>
            <a:r>
              <a:rPr lang="ja-JP" altLang="en-US" dirty="0">
                <a:solidFill>
                  <a:schemeClr val="accent2"/>
                </a:solidFill>
              </a:rPr>
              <a:t>入れ物</a:t>
            </a:r>
            <a:endParaRPr lang="en-US" altLang="ja-JP" dirty="0">
              <a:solidFill>
                <a:schemeClr val="accent2"/>
              </a:solidFill>
            </a:endParaRPr>
          </a:p>
          <a:p>
            <a:pPr marL="0" indent="0">
              <a:buNone/>
            </a:pPr>
            <a:r>
              <a:rPr lang="ja-JP" altLang="en-US" dirty="0"/>
              <a:t>＜自分の考えを言葉の</a:t>
            </a:r>
            <a:r>
              <a:rPr lang="ja-JP" altLang="en-US" u="sng" dirty="0"/>
              <a:t>中に入れる</a:t>
            </a:r>
            <a:r>
              <a:rPr lang="ja-JP" altLang="en-US" dirty="0"/>
              <a:t>（＝言葉にあらわす）のは難しい。＞</a:t>
            </a:r>
            <a:endParaRPr lang="en-US" altLang="ja-JP" dirty="0"/>
          </a:p>
          <a:p>
            <a:pPr marL="0" indent="0">
              <a:buNone/>
            </a:pPr>
            <a:endParaRPr lang="en-US" altLang="ja-JP" dirty="0" smtClean="0"/>
          </a:p>
          <a:p>
            <a:pPr marL="0" indent="0">
              <a:buNone/>
            </a:pPr>
            <a:r>
              <a:rPr lang="en-US" altLang="ja-JP" dirty="0" smtClean="0">
                <a:solidFill>
                  <a:schemeClr val="accent2"/>
                </a:solidFill>
              </a:rPr>
              <a:t>COMMUNICATION</a:t>
            </a:r>
            <a:r>
              <a:rPr lang="ja-JP" altLang="en-US" dirty="0">
                <a:solidFill>
                  <a:schemeClr val="accent2"/>
                </a:solidFill>
              </a:rPr>
              <a:t> </a:t>
            </a:r>
            <a:r>
              <a:rPr lang="en-US" altLang="ja-JP" dirty="0" smtClean="0">
                <a:solidFill>
                  <a:schemeClr val="accent2"/>
                </a:solidFill>
              </a:rPr>
              <a:t>IS</a:t>
            </a:r>
            <a:r>
              <a:rPr lang="ja-JP" altLang="en-US" dirty="0">
                <a:solidFill>
                  <a:schemeClr val="accent2"/>
                </a:solidFill>
              </a:rPr>
              <a:t> </a:t>
            </a:r>
            <a:r>
              <a:rPr lang="en-US" altLang="ja-JP" dirty="0" smtClean="0">
                <a:solidFill>
                  <a:schemeClr val="accent2"/>
                </a:solidFill>
              </a:rPr>
              <a:t>SENDING</a:t>
            </a:r>
          </a:p>
          <a:p>
            <a:pPr marL="0" indent="0">
              <a:buNone/>
            </a:pPr>
            <a:r>
              <a:rPr lang="ja-JP" altLang="en-US" dirty="0" smtClean="0"/>
              <a:t>＜コミュニケーションは送ることである＞</a:t>
            </a:r>
            <a:endParaRPr lang="en-US" altLang="ja-JP" dirty="0" smtClean="0"/>
          </a:p>
          <a:p>
            <a:pPr marL="0" indent="0">
              <a:buNone/>
            </a:pPr>
            <a:r>
              <a:rPr lang="en-US" altLang="ja-JP" dirty="0"/>
              <a:t>It’s hard to </a:t>
            </a:r>
            <a:r>
              <a:rPr lang="en-US" altLang="ja-JP" i="1" dirty="0"/>
              <a:t>get</a:t>
            </a:r>
            <a:r>
              <a:rPr lang="en-US" altLang="ja-JP" dirty="0"/>
              <a:t> that idea </a:t>
            </a:r>
            <a:r>
              <a:rPr lang="en-US" altLang="ja-JP" i="1" dirty="0"/>
              <a:t>across</a:t>
            </a:r>
            <a:r>
              <a:rPr lang="en-US" altLang="ja-JP" dirty="0"/>
              <a:t> to him. </a:t>
            </a:r>
            <a:r>
              <a:rPr lang="ja-JP" altLang="en-US" dirty="0"/>
              <a:t>　　</a:t>
            </a:r>
            <a:r>
              <a:rPr lang="ja-JP" altLang="en-US" dirty="0">
                <a:solidFill>
                  <a:schemeClr val="accent2"/>
                </a:solidFill>
              </a:rPr>
              <a:t>パイプ</a:t>
            </a:r>
            <a:endParaRPr lang="en-US" altLang="ja-JP" dirty="0">
              <a:solidFill>
                <a:schemeClr val="accent2"/>
              </a:solidFill>
            </a:endParaRPr>
          </a:p>
          <a:p>
            <a:pPr marL="0" indent="0">
              <a:buNone/>
            </a:pPr>
            <a:r>
              <a:rPr lang="ja-JP" altLang="en-US" dirty="0"/>
              <a:t>＜その考えを</a:t>
            </a:r>
            <a:r>
              <a:rPr lang="ja-JP" altLang="en-US" u="sng" dirty="0"/>
              <a:t>通じさせる</a:t>
            </a:r>
            <a:r>
              <a:rPr lang="ja-JP" altLang="en-US" dirty="0"/>
              <a:t>（＝わからせる）のは難しい。＞</a:t>
            </a:r>
            <a:endParaRPr lang="en-US" altLang="ja-JP" dirty="0"/>
          </a:p>
          <a:p>
            <a:pPr marL="0" indent="0">
              <a:buNone/>
            </a:pPr>
            <a:r>
              <a:rPr lang="ja-JP" altLang="en-US" dirty="0" smtClean="0"/>
              <a:t>　　　　　　　　（</a:t>
            </a:r>
            <a:r>
              <a:rPr lang="en-US" altLang="ja-JP" dirty="0" err="1" smtClean="0"/>
              <a:t>Lakoff</a:t>
            </a:r>
            <a:r>
              <a:rPr lang="en-US" altLang="ja-JP" dirty="0" smtClean="0"/>
              <a:t> and Johnson </a:t>
            </a:r>
            <a:r>
              <a:rPr lang="ja-JP" altLang="en-US" dirty="0" smtClean="0"/>
              <a:t>（</a:t>
            </a:r>
            <a:r>
              <a:rPr lang="en-US" altLang="ja-JP" dirty="0" smtClean="0"/>
              <a:t>1980,13)</a:t>
            </a:r>
            <a:r>
              <a:rPr lang="ja-JP" altLang="en-US" dirty="0" smtClean="0"/>
              <a:t>による要約）</a:t>
            </a:r>
            <a:endParaRPr lang="en-US" altLang="ja-JP" dirty="0" smtClean="0"/>
          </a:p>
          <a:p>
            <a:pPr marL="0" indent="0">
              <a:buNone/>
            </a:pPr>
            <a:r>
              <a:rPr lang="ja-JP" altLang="en-US" dirty="0"/>
              <a:t>　</a:t>
            </a:r>
            <a:r>
              <a:rPr lang="ja-JP" altLang="en-US" dirty="0" smtClean="0"/>
              <a:t>　　　　　　　　　　　　　　　　　　　　　　　</a:t>
            </a:r>
            <a:endParaRPr lang="en-US" altLang="ja-JP" dirty="0" smtClean="0"/>
          </a:p>
          <a:p>
            <a:pPr marL="0" indent="0">
              <a:buNone/>
            </a:pPr>
            <a:endParaRPr lang="en-US" altLang="ja-JP" dirty="0" smtClean="0"/>
          </a:p>
        </p:txBody>
      </p:sp>
      <p:sp>
        <p:nvSpPr>
          <p:cNvPr id="5" name="スライド番号プレースホルダー 4"/>
          <p:cNvSpPr>
            <a:spLocks noGrp="1"/>
          </p:cNvSpPr>
          <p:nvPr>
            <p:ph type="sldNum" sz="quarter" idx="12"/>
          </p:nvPr>
        </p:nvSpPr>
        <p:spPr/>
        <p:txBody>
          <a:bodyPr/>
          <a:lstStyle/>
          <a:p>
            <a:fld id="{6070A1FA-3E1F-45FE-92CF-4B7E6467E80C}" type="slidenum">
              <a:rPr kumimoji="1" lang="ja-JP" altLang="en-US" smtClean="0"/>
              <a:t>9</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2310" y="3433666"/>
            <a:ext cx="3666930" cy="2444620"/>
          </a:xfrm>
          <a:prstGeom prst="rect">
            <a:avLst/>
          </a:prstGeom>
        </p:spPr>
      </p:pic>
    </p:spTree>
    <p:extLst>
      <p:ext uri="{BB962C8B-B14F-4D97-AF65-F5344CB8AC3E}">
        <p14:creationId xmlns:p14="http://schemas.microsoft.com/office/powerpoint/2010/main" val="3644544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2715</TotalTime>
  <Words>1126</Words>
  <Application>Microsoft Office PowerPoint</Application>
  <PresentationFormat>ワイド画面</PresentationFormat>
  <Paragraphs>524</Paragraphs>
  <Slides>49</Slides>
  <Notes>2</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60" baseType="lpstr">
      <vt:lpstr>ＭＳ Ｐゴシック</vt:lpstr>
      <vt:lpstr>ＭＳ 明朝</vt:lpstr>
      <vt:lpstr>宋体</vt:lpstr>
      <vt:lpstr>Arial</vt:lpstr>
      <vt:lpstr>Calibri</vt:lpstr>
      <vt:lpstr>Calibri Light</vt:lpstr>
      <vt:lpstr>Century</vt:lpstr>
      <vt:lpstr>Times New Roman</vt:lpstr>
      <vt:lpstr>Wingdings 2</vt:lpstr>
      <vt:lpstr>HDOfficeLightV0</vt:lpstr>
      <vt:lpstr>Worksheet</vt:lpstr>
      <vt:lpstr>日英語において異なる身体部位詞で対応する慣用表現　 ～首より上部に位置する語彙を中心に～　　　　　　　　　　 　　　　　　　　　　　　　　 　　　　　　　　　　　　　　根木英彦　（東洋大学） </vt:lpstr>
      <vt:lpstr>発表の流れ</vt:lpstr>
      <vt:lpstr>はじめに：　キーワード</vt:lpstr>
      <vt:lpstr>研究目的・方法</vt:lpstr>
      <vt:lpstr>理論的枠組み 概念メタファー　Lakoff &amp; Johnson (1980)</vt:lpstr>
      <vt:lpstr>認知言語学　概念・メタファー</vt:lpstr>
      <vt:lpstr>身体基盤経験とメタファー</vt:lpstr>
      <vt:lpstr>先行研究：概念メタファー</vt:lpstr>
      <vt:lpstr>概念メタファー 導管メタファー　（conduit metaphors) Reddy (1979）</vt:lpstr>
      <vt:lpstr> 概念メタファー 構造のメタファー　（structural metaphor) (Lakoff &amp; Johnson 1980) </vt:lpstr>
      <vt:lpstr>    概念メタファー 方向づけのメタファー　（orientational metaphors)                                                                        (Lakoff &amp; Johnson 1980)  </vt:lpstr>
      <vt:lpstr>    概念メタファー 存在のメタファー　（ontological metaphors)                                                                      (Lakoff &amp; Johnson 1980)  </vt:lpstr>
      <vt:lpstr> 概念メタファー プライマリー・メタファー　（primary metaphors) (Grady 1997)  </vt:lpstr>
      <vt:lpstr>概念メタファー プライマリー・メタファー　（primary metaphors) (Grady 1997)</vt:lpstr>
      <vt:lpstr>事例の分析</vt:lpstr>
      <vt:lpstr>事例の分析　　対応する部位　日→英</vt:lpstr>
      <vt:lpstr>事例の分析　　対応する部位　英→日</vt:lpstr>
      <vt:lpstr>事例の分析　日英語で重なる部位</vt:lpstr>
      <vt:lpstr>事例の分析　日英語で重なる部位</vt:lpstr>
      <vt:lpstr>事例の分析　　身体部位と対応語数</vt:lpstr>
      <vt:lpstr>事例の分析</vt:lpstr>
      <vt:lpstr>身体語彙の定義　　「頭」と “head” </vt:lpstr>
      <vt:lpstr>事例の分析　１　　頭　　　怒り</vt:lpstr>
      <vt:lpstr>事例の分析　１　　頭　　怒り</vt:lpstr>
      <vt:lpstr>事例の分析　２　頭　　介入</vt:lpstr>
      <vt:lpstr>事例の分析　２　頭</vt:lpstr>
      <vt:lpstr>身体語彙の定義  「首」と　“neck” </vt:lpstr>
      <vt:lpstr>事例の分析　３　首　　　　困難　</vt:lpstr>
      <vt:lpstr>事例の分析　３　首　up to one’s body </vt:lpstr>
      <vt:lpstr>事例の分析　4　目　　　経験</vt:lpstr>
      <vt:lpstr>事例の分析　５　目・歯</vt:lpstr>
      <vt:lpstr>事例の分析　６　目　位置：方向性　　空間・時間</vt:lpstr>
      <vt:lpstr>事例の分析　６　目　位置：方向性　　空間・時間</vt:lpstr>
      <vt:lpstr>事例の分析　６　目　距離　方向　位置</vt:lpstr>
      <vt:lpstr>事例の分析　7　目    好物</vt:lpstr>
      <vt:lpstr>事例の分析　8　nose</vt:lpstr>
      <vt:lpstr>事例の分析　8　人種別　鼻の高さ</vt:lpstr>
      <vt:lpstr>事例の分析　9　hair  恐怖</vt:lpstr>
      <vt:lpstr>事例の分析　10　毛　　勇気</vt:lpstr>
      <vt:lpstr>身体部位の概念化へのメカニズム</vt:lpstr>
      <vt:lpstr>対応する部位の関係　　１換喩</vt:lpstr>
      <vt:lpstr>対応する部位の関係　２　換喩</vt:lpstr>
      <vt:lpstr>対応する部位の関係　３提喩　一部で全体　</vt:lpstr>
      <vt:lpstr>対応する部位の関係　4提喩</vt:lpstr>
      <vt:lpstr>まとめ</vt:lpstr>
      <vt:lpstr>展望と課題</vt:lpstr>
      <vt:lpstr>参考文献　辞書類</vt:lpstr>
      <vt:lpstr>参考文献　</vt:lpstr>
      <vt:lpstr>おわりに</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日英語において異なる身体部位詞で対応する慣用表現　 ～首より上部に位置する語彙を中心に～　　　　　　　　　　 　　　　　　　　　　　　　　 　　　　　　　　　　　　　　根木英彦　（東洋大学） </dc:title>
  <dc:creator>hidehiko</dc:creator>
  <cp:lastModifiedBy>hidehiko</cp:lastModifiedBy>
  <cp:revision>244</cp:revision>
  <dcterms:created xsi:type="dcterms:W3CDTF">2022-02-22T06:19:29Z</dcterms:created>
  <dcterms:modified xsi:type="dcterms:W3CDTF">2022-03-11T09:54:18Z</dcterms:modified>
</cp:coreProperties>
</file>